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7" r:id="rId3"/>
    <p:sldId id="259" r:id="rId4"/>
    <p:sldId id="263" r:id="rId5"/>
    <p:sldId id="296" r:id="rId6"/>
    <p:sldId id="319" r:id="rId7"/>
    <p:sldId id="320" r:id="rId8"/>
    <p:sldId id="321" r:id="rId9"/>
    <p:sldId id="323" r:id="rId10"/>
    <p:sldId id="324" r:id="rId11"/>
    <p:sldId id="274" r:id="rId12"/>
    <p:sldId id="272" r:id="rId13"/>
    <p:sldId id="289" r:id="rId14"/>
    <p:sldId id="326" r:id="rId15"/>
    <p:sldId id="295" r:id="rId16"/>
    <p:sldId id="288" r:id="rId17"/>
    <p:sldId id="341" r:id="rId18"/>
    <p:sldId id="342" r:id="rId19"/>
    <p:sldId id="344" r:id="rId20"/>
    <p:sldId id="299" r:id="rId21"/>
    <p:sldId id="339" r:id="rId22"/>
    <p:sldId id="282" r:id="rId23"/>
    <p:sldId id="305" r:id="rId24"/>
    <p:sldId id="345" r:id="rId25"/>
    <p:sldId id="340" r:id="rId26"/>
    <p:sldId id="301" r:id="rId27"/>
    <p:sldId id="302" r:id="rId28"/>
    <p:sldId id="310" r:id="rId29"/>
    <p:sldId id="298" r:id="rId30"/>
    <p:sldId id="290" r:id="rId31"/>
    <p:sldId id="291" r:id="rId32"/>
    <p:sldId id="314" r:id="rId33"/>
    <p:sldId id="316" r:id="rId34"/>
    <p:sldId id="328" r:id="rId35"/>
    <p:sldId id="311" r:id="rId36"/>
    <p:sldId id="318" r:id="rId37"/>
    <p:sldId id="315" r:id="rId38"/>
    <p:sldId id="312" r:id="rId39"/>
    <p:sldId id="331" r:id="rId40"/>
    <p:sldId id="313" r:id="rId41"/>
    <p:sldId id="332" r:id="rId42"/>
    <p:sldId id="335" r:id="rId43"/>
    <p:sldId id="336" r:id="rId44"/>
    <p:sldId id="337" r:id="rId45"/>
    <p:sldId id="338" r:id="rId46"/>
    <p:sldId id="330" r:id="rId47"/>
    <p:sldId id="271" r:id="rId48"/>
    <p:sldId id="307" r:id="rId49"/>
    <p:sldId id="303" r:id="rId50"/>
    <p:sldId id="279" r:id="rId51"/>
    <p:sldId id="306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illings" initials="s" lastIdx="1" clrIdx="0">
    <p:extLst>
      <p:ext uri="{19B8F6BF-5375-455C-9EA6-DF929625EA0E}">
        <p15:presenceInfo xmlns:p15="http://schemas.microsoft.com/office/powerpoint/2012/main" userId="schilling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0709A-7859-4E1D-8484-8B8A96387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97A86B-0CFF-46CC-B0E1-E4961DF90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5F2234-8102-41A2-8CA7-D1C9C52F3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E3E9E6-216C-4856-BC5D-D7DB2416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31FCB-6CA7-4B04-8DC7-2C34E9B0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01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4E2E9-73DD-45D7-BD58-C7E7CA5F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FCD093-2B35-43C2-81ED-2C8EE9CE5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C2E8F0-6640-42E6-8F4E-C644C03C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CDC91F-F067-4627-BDD7-DAEE0914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0230E3-B1DE-4A41-82F2-D6D1DD85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85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BFBF7B-7369-4C9C-9FA2-452F7E45B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C78AB2D-0BA0-4469-926D-FDF1ECC0C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F7FFB1-E999-4096-AD76-027E9697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BF87B5-DE35-4F58-9827-EB6078E41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FED4F8-B3A5-4C55-B2C3-547E685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61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57868-75F7-4AD0-BB18-216E5204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97B6B6-60FA-4772-B749-50111FF6A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C7D850-04AF-4D84-8C7C-DDC593F9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6E893-361A-4FE2-838B-86459E41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38ECCA-D806-49F0-AC3D-FA5C9C16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32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80780-D09F-4121-B1EE-FF116102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675D7C-EE65-4723-8B74-30131A5E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28E9FD-A39D-401E-8060-C2671C549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22F3CF-07AE-4592-AF40-6E266D79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15E83A-5342-4279-9310-531A0F22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43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A1903-96C4-445E-9953-AE96909E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D93CB6-9A50-420F-AABD-45E5D298B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999AB2-429B-4078-B37C-EF429A5D3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45D970-AF78-426D-9938-0CAEBF1A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9AEFA6-5189-4A2B-9168-1FD14FFE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D53BA2-685E-4D6F-A1DA-84B2DD64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78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1CBA0-3E4E-48B0-B980-A076091B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CDA786-30D2-4726-951F-7C4B1DC1C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2A5A4F-5FEB-41B4-B4E0-6D7361CC1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3C86CF-3A6D-4DC8-839E-15AB7911F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F18711-F6E4-4193-B1C5-CBC43CA58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89A5CCE-D4A0-42AE-BEAB-3CEE8581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0CA12E2-5854-4953-9E55-A9CA939A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A336492-4041-4FA1-A5E0-05999DA1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51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132F2E-8B85-44C6-BA97-2AAB6B66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184C44-B078-4035-9DA0-6CC41A55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1A937-B984-499B-AEFB-709233E7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9244ED-EF43-4270-BE8B-2D07A505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50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C64865-D294-434A-B1A2-21ECD50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7C3557-6798-4DDC-8BCF-200FBA5D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CB7299-BE03-49EB-B838-F7C98B1A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53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5184E-6A32-444D-95A6-36E46BEC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83DD4-01DA-4277-BCFB-EEF7E11C8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231769-9792-4AD1-ABDB-3D6025102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83EBEB-ED4B-468F-9E8A-54D7B659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9908D-BD58-4790-AD0F-758D12DB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F2EB0-6FC4-4E32-9ECB-1A1FF86C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367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6AD3F-B235-48EA-A819-DD8298D4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C72047A-305B-4502-9832-CC2A19770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885AC-8AED-4B23-BB97-BB4A8D857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FC98A2-C87E-4BC7-9B97-3F8978FF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883AB9-5754-4749-A098-AB992BCD7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698F1B-717D-4D1D-88F4-7EB51366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76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9BF0864-0231-4FC7-B528-674E1BA92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5F33B9-AFB5-4821-AAB5-EC40363A4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356566-75D2-462C-A4BE-099F97B9A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75F5-0DBD-492E-B515-72EC2E38176A}" type="datetimeFigureOut">
              <a:rPr lang="de-DE" smtClean="0"/>
              <a:t>14.06.2024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3F223-6D47-408C-B833-F68AB3A7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096543-50D1-4480-846A-2F1B4BDF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F4D87-507D-4D07-8096-39979AF24E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62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1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c316353/ET-NN-Mitigation/blob/main/fullanimation3D4_29.gif" TargetMode="Externa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88245-EF1B-4128-9BC8-93AB2CCA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8899"/>
            <a:ext cx="9144000" cy="2590101"/>
          </a:xfrm>
        </p:spPr>
        <p:txBody>
          <a:bodyPr>
            <a:normAutofit/>
          </a:bodyPr>
          <a:lstStyle/>
          <a:p>
            <a:r>
              <a:rPr lang="en-US" dirty="0"/>
              <a:t>Seismometer Position Optimization Studies for Newtonian Noise Mitigation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D223CD-EDD8-45DB-B341-96A329FC2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61"/>
            <a:ext cx="9144000" cy="2194755"/>
          </a:xfrm>
        </p:spPr>
        <p:txBody>
          <a:bodyPr>
            <a:normAutofit lnSpcReduction="10000"/>
          </a:bodyPr>
          <a:lstStyle/>
          <a:p>
            <a:r>
              <a:rPr lang="de-DE" u="sng" dirty="0"/>
              <a:t>Patrick Schillings </a:t>
            </a:r>
            <a:r>
              <a:rPr lang="de-DE" dirty="0"/>
              <a:t>and Johannes Erdmann</a:t>
            </a:r>
          </a:p>
          <a:p>
            <a:r>
              <a:rPr lang="de-DE" dirty="0"/>
              <a:t> III. Physikalisches Institut A, RWTH Aachen University</a:t>
            </a:r>
          </a:p>
          <a:p>
            <a:endParaRPr lang="de-DE" dirty="0"/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Francesca </a:t>
            </a:r>
            <a:r>
              <a:rPr lang="de-DE" dirty="0" err="1"/>
              <a:t>Badaracco</a:t>
            </a:r>
            <a:r>
              <a:rPr lang="de-DE" dirty="0"/>
              <a:t> and Jan Harms</a:t>
            </a:r>
          </a:p>
          <a:p>
            <a:r>
              <a:rPr lang="de-DE" dirty="0"/>
              <a:t>14.06.2024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8CA74-5A47-40BB-BE72-82A5D4E8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094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075142C1-5CC1-4D7B-B882-69DFD8354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3098" y="1027906"/>
            <a:ext cx="5842932" cy="5258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08EC38-7530-4439-BAF9-2AB2DE22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Frequency</a:t>
            </a:r>
            <a:r>
              <a:rPr lang="de-DE" u="sng" dirty="0"/>
              <a:t> </a:t>
            </a:r>
            <a:r>
              <a:rPr lang="de-DE" u="sng" dirty="0" err="1"/>
              <a:t>Dependency</a:t>
            </a:r>
            <a:endParaRPr lang="de-DE" u="sng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07F7A-548F-40F8-8469-6457B4F5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916B13-6B74-4605-AAF7-0E63825F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10</a:t>
            </a:fld>
            <a:endParaRPr lang="de-DE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3A94C6B5-6E2B-472E-BA80-6353851EE03E}"/>
              </a:ext>
            </a:extLst>
          </p:cNvPr>
          <p:cNvSpPr/>
          <p:nvPr/>
        </p:nvSpPr>
        <p:spPr>
          <a:xfrm>
            <a:off x="2849320" y="1802816"/>
            <a:ext cx="4569515" cy="4178534"/>
          </a:xfrm>
          <a:custGeom>
            <a:avLst/>
            <a:gdLst>
              <a:gd name="connsiteX0" fmla="*/ 4419600 w 4419600"/>
              <a:gd name="connsiteY0" fmla="*/ 0 h 3996266"/>
              <a:gd name="connsiteX1" fmla="*/ 1625600 w 4419600"/>
              <a:gd name="connsiteY1" fmla="*/ 719666 h 3996266"/>
              <a:gd name="connsiteX2" fmla="*/ 0 w 4419600"/>
              <a:gd name="connsiteY2" fmla="*/ 3996266 h 399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9600" h="3996266">
                <a:moveTo>
                  <a:pt x="4419600" y="0"/>
                </a:moveTo>
                <a:cubicBezTo>
                  <a:pt x="3390900" y="26811"/>
                  <a:pt x="2362200" y="53622"/>
                  <a:pt x="1625600" y="719666"/>
                </a:cubicBezTo>
                <a:cubicBezTo>
                  <a:pt x="889000" y="1385710"/>
                  <a:pt x="317500" y="3372555"/>
                  <a:pt x="0" y="3996266"/>
                </a:cubicBezTo>
              </a:path>
            </a:pathLst>
          </a:cu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011F347-721C-4B2A-B2A5-01C22BF40EBF}"/>
              </a:ext>
            </a:extLst>
          </p:cNvPr>
          <p:cNvGrpSpPr/>
          <p:nvPr/>
        </p:nvGrpSpPr>
        <p:grpSpPr>
          <a:xfrm>
            <a:off x="8409263" y="282590"/>
            <a:ext cx="3243045" cy="2749084"/>
            <a:chOff x="2430060" y="1468072"/>
            <a:chExt cx="5763936" cy="4888278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014E05A-7F12-481A-857A-0A705543B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0"/>
            <a:stretch/>
          </p:blipFill>
          <p:spPr>
            <a:xfrm>
              <a:off x="2504113" y="1468072"/>
              <a:ext cx="5689883" cy="466106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63FD46E-B254-4479-B91B-C85787D84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84"/>
            <a:stretch/>
          </p:blipFill>
          <p:spPr>
            <a:xfrm>
              <a:off x="2430060" y="6136122"/>
              <a:ext cx="5689885" cy="220228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C3D38E94-7F15-426A-8AB5-ACBD0E3B0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3215178" y="5970700"/>
              <a:ext cx="210428" cy="165422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13F81AC-9CC8-4F23-9297-DF5B50BBF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5515015" y="5964993"/>
              <a:ext cx="210428" cy="165422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718CD80A-9EDA-44CB-96BF-7730B351F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7829717" y="5964994"/>
              <a:ext cx="210428" cy="165422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AD32675-386C-4C49-BE7A-48C3496FE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3" t="11847" r="86342" b="85012"/>
            <a:stretch/>
          </p:blipFill>
          <p:spPr>
            <a:xfrm>
              <a:off x="5711154" y="5850117"/>
              <a:ext cx="57779" cy="147043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AF019615-BFFF-422B-9E05-94955982B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8" t="30734" r="86096" b="67247"/>
            <a:stretch/>
          </p:blipFill>
          <p:spPr>
            <a:xfrm>
              <a:off x="8019150" y="5883381"/>
              <a:ext cx="79801" cy="9889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B7BF57A-E64E-4043-84C4-F20CA2E85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9" t="94586" r="82873" b="3772"/>
            <a:stretch/>
          </p:blipFill>
          <p:spPr>
            <a:xfrm rot="10800000">
              <a:off x="3393771" y="5909233"/>
              <a:ext cx="77833" cy="78261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197EFCB5-C7F2-4B9E-BB80-EF7C56A19B5E}"/>
              </a:ext>
            </a:extLst>
          </p:cNvPr>
          <p:cNvSpPr txBox="1"/>
          <p:nvPr/>
        </p:nvSpPr>
        <p:spPr>
          <a:xfrm>
            <a:off x="7249521" y="3723957"/>
            <a:ext cx="4783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Depends</a:t>
            </a:r>
            <a:r>
              <a:rPr lang="de-DE" sz="2400" dirty="0"/>
              <a:t> </a:t>
            </a:r>
            <a:r>
              <a:rPr lang="de-DE" sz="2400" dirty="0" err="1"/>
              <a:t>strongly</a:t>
            </a:r>
            <a:r>
              <a:rPr lang="de-DE" sz="2400" dirty="0"/>
              <a:t> on </a:t>
            </a:r>
            <a:r>
              <a:rPr lang="de-DE" sz="2400" dirty="0" err="1"/>
              <a:t>actual</a:t>
            </a:r>
            <a:r>
              <a:rPr lang="de-DE" sz="2400" dirty="0"/>
              <a:t> </a:t>
            </a:r>
            <a:r>
              <a:rPr lang="de-DE" sz="2400" dirty="0" err="1"/>
              <a:t>seismometer</a:t>
            </a:r>
            <a:r>
              <a:rPr lang="de-DE" sz="2400" dirty="0"/>
              <a:t> </a:t>
            </a:r>
            <a:r>
              <a:rPr lang="de-DE" sz="2400" dirty="0" err="1"/>
              <a:t>positions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Works </a:t>
            </a:r>
            <a:r>
              <a:rPr lang="de-DE" sz="2400" dirty="0" err="1"/>
              <a:t>differently</a:t>
            </a:r>
            <a:r>
              <a:rPr lang="de-DE" sz="2400" dirty="0"/>
              <a:t> </a:t>
            </a:r>
            <a:r>
              <a:rPr lang="de-DE" sz="2400" dirty="0" err="1"/>
              <a:t>well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different </a:t>
            </a:r>
            <a:r>
              <a:rPr lang="de-DE" sz="2400" dirty="0" err="1"/>
              <a:t>optimization</a:t>
            </a:r>
            <a:r>
              <a:rPr lang="de-DE" sz="2400" dirty="0"/>
              <a:t> </a:t>
            </a:r>
            <a:r>
              <a:rPr lang="de-DE" sz="2400" dirty="0" err="1"/>
              <a:t>frequencies</a:t>
            </a:r>
            <a:endParaRPr lang="de-DE" sz="24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0C19403-F34D-45EC-A627-69972D921500}"/>
              </a:ext>
            </a:extLst>
          </p:cNvPr>
          <p:cNvSpPr txBox="1"/>
          <p:nvPr/>
        </p:nvSpPr>
        <p:spPr>
          <a:xfrm rot="16200000">
            <a:off x="10079944" y="922622"/>
            <a:ext cx="3310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u="none" strike="noStrike" dirty="0">
                <a:solidFill>
                  <a:schemeClr val="bg1">
                    <a:lumMod val="50000"/>
                  </a:schemeClr>
                </a:solidFill>
                <a:effectLst/>
                <a:ea typeface="Cambria" panose="02040503050406030204" pitchFamily="18" charset="0"/>
              </a:rPr>
              <a:t>Hild et al., arXiv:1012.0908</a:t>
            </a:r>
            <a:endParaRPr lang="de-DE" sz="1600" dirty="0">
              <a:solidFill>
                <a:schemeClr val="bg1">
                  <a:lumMod val="50000"/>
                </a:schemeClr>
              </a:solidFill>
              <a:effectLst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14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C230-4257-498A-B2D2-BB715767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u="sng" dirty="0"/>
              <a:t>p </a:t>
            </a:r>
            <a:r>
              <a:rPr lang="de-DE" u="sng" dirty="0" err="1"/>
              <a:t>Dependency</a:t>
            </a:r>
            <a:endParaRPr lang="de-DE" u="sng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53D05C0-5386-4B9F-8D50-69FBE5949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" t="3716" r="3144" b="2524"/>
          <a:stretch/>
        </p:blipFill>
        <p:spPr>
          <a:xfrm>
            <a:off x="2306973" y="1283516"/>
            <a:ext cx="6920917" cy="507283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EADA3E-0E1A-48BB-BDDE-84E9CE02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61BFAC-A852-4418-8E8A-DA68D4393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11</a:t>
            </a:fld>
            <a:endParaRPr lang="de-DE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3E3E11C4-7912-4583-ABF8-14B0EAE33AB7}"/>
              </a:ext>
            </a:extLst>
          </p:cNvPr>
          <p:cNvGraphicFramePr>
            <a:graphicFrameLocks noGrp="1"/>
          </p:cNvGraphicFramePr>
          <p:nvPr/>
        </p:nvGraphicFramePr>
        <p:xfrm>
          <a:off x="6480495" y="879155"/>
          <a:ext cx="3577905" cy="365760"/>
        </p:xfrm>
        <a:graphic>
          <a:graphicData uri="http://schemas.openxmlformats.org/drawingml/2006/table">
            <a:tbl>
              <a:tblPr/>
              <a:tblGrid>
                <a:gridCol w="3577905">
                  <a:extLst>
                    <a:ext uri="{9D8B030D-6E8A-4147-A177-3AD203B41FA5}">
                      <a16:colId xmlns:a16="http://schemas.microsoft.com/office/drawing/2014/main" val="4207552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F. </a:t>
                      </a:r>
                      <a:r>
                        <a:rPr lang="de-DE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Badaracco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 et al., </a:t>
                      </a:r>
                      <a:r>
                        <a:rPr lang="de-DE" b="0" u="none" strike="noStrike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arXiv:2310.05709</a:t>
                      </a:r>
                      <a:endParaRPr lang="de-DE" dirty="0">
                        <a:effectLst/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marR="412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0552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B0B29BD1-6157-4665-B699-9C0945049C39}"/>
                  </a:ext>
                </a:extLst>
              </p:cNvPr>
              <p:cNvSpPr txBox="1"/>
              <p:nvPr/>
            </p:nvSpPr>
            <p:spPr>
              <a:xfrm>
                <a:off x="9706062" y="2298583"/>
                <a:ext cx="1333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de-DE" dirty="0"/>
                  <a:t> Hz</a:t>
                </a:r>
              </a:p>
              <a:p>
                <a:r>
                  <a:rPr lang="de-DE" dirty="0"/>
                  <a:t>SNR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B0B29BD1-6157-4665-B699-9C094504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62" y="2298583"/>
                <a:ext cx="1333850" cy="646331"/>
              </a:xfrm>
              <a:prstGeom prst="rect">
                <a:avLst/>
              </a:prstGeom>
              <a:blipFill>
                <a:blip r:embed="rId3"/>
                <a:stretch>
                  <a:fillRect l="-3653" t="-4717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B383ECB-AC52-4CD6-8A65-3956FA1448E6}"/>
              </a:ext>
            </a:extLst>
          </p:cNvPr>
          <p:cNvSpPr txBox="1"/>
          <p:nvPr/>
        </p:nvSpPr>
        <p:spPr>
          <a:xfrm>
            <a:off x="838200" y="5872294"/>
            <a:ext cx="146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S-</a:t>
            </a:r>
            <a:r>
              <a:rPr lang="de-DE" dirty="0" err="1"/>
              <a:t>waves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925B2E-DD3E-4690-BB79-C536EFA8FD07}"/>
              </a:ext>
            </a:extLst>
          </p:cNvPr>
          <p:cNvSpPr txBox="1"/>
          <p:nvPr/>
        </p:nvSpPr>
        <p:spPr>
          <a:xfrm>
            <a:off x="9324013" y="5872294"/>
            <a:ext cx="146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P-</a:t>
            </a:r>
            <a:r>
              <a:rPr lang="de-DE" dirty="0" err="1"/>
              <a:t>waves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084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3007894-B642-449A-A017-292D3F308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9101" y="1509946"/>
            <a:ext cx="5045978" cy="45413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E49668-7B31-466E-9B18-DD841F5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SNR </a:t>
            </a:r>
            <a:r>
              <a:rPr lang="de-DE" u="sng" dirty="0" err="1"/>
              <a:t>Dependency</a:t>
            </a:r>
            <a:endParaRPr lang="de-DE" u="sng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25AF71-FBBF-4C23-88CC-F52B1C84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12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2DD56B-A739-4A51-AAEC-DE7E6C45D9EE}"/>
              </a:ext>
            </a:extLst>
          </p:cNvPr>
          <p:cNvSpPr txBox="1"/>
          <p:nvPr/>
        </p:nvSpPr>
        <p:spPr>
          <a:xfrm>
            <a:off x="6096000" y="812161"/>
            <a:ext cx="496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i="1" dirty="0"/>
              <a:t>R</a:t>
            </a:r>
            <a:r>
              <a:rPr lang="de-DE" sz="2400" dirty="0"/>
              <a:t> </a:t>
            </a:r>
            <a:r>
              <a:rPr lang="de-DE" sz="2400" dirty="0" err="1"/>
              <a:t>decreases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i="1" dirty="0"/>
              <a:t>N</a:t>
            </a:r>
            <a:r>
              <a:rPr lang="de-DE" sz="2400" dirty="0"/>
              <a:t> and SNR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expected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44A2225-8CD9-42B6-B816-D88ECFDF43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73" t="8414" r="8797" b="4853"/>
          <a:stretch/>
        </p:blipFill>
        <p:spPr>
          <a:xfrm>
            <a:off x="986681" y="1923258"/>
            <a:ext cx="4398063" cy="386482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4E78674A-250A-43D4-99B2-47805842645D}"/>
              </a:ext>
            </a:extLst>
          </p:cNvPr>
          <p:cNvSpPr txBox="1"/>
          <p:nvPr/>
        </p:nvSpPr>
        <p:spPr>
          <a:xfrm>
            <a:off x="488651" y="5860817"/>
            <a:ext cx="11302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Well </a:t>
            </a:r>
            <a:r>
              <a:rPr lang="de-DE" sz="2400" dirty="0" err="1"/>
              <a:t>above</a:t>
            </a:r>
            <a:r>
              <a:rPr lang="de-DE" sz="2400" dirty="0"/>
              <a:t> </a:t>
            </a:r>
            <a:r>
              <a:rPr lang="de-DE" sz="2400" u="sng" dirty="0"/>
              <a:t>SNR-limit </a:t>
            </a:r>
            <a:r>
              <a:rPr lang="de-DE" sz="2400" dirty="0"/>
              <a:t>(</a:t>
            </a:r>
            <a:r>
              <a:rPr lang="de-DE" sz="2400" dirty="0" err="1"/>
              <a:t>mitigation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limited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noise</a:t>
            </a:r>
            <a:r>
              <a:rPr lang="de-DE" sz="2400" dirty="0"/>
              <a:t>, not </a:t>
            </a:r>
            <a:r>
              <a:rPr lang="de-DE" sz="2400" dirty="0" err="1"/>
              <a:t>translation</a:t>
            </a:r>
            <a:r>
              <a:rPr lang="de-DE" sz="2400" dirty="0"/>
              <a:t>) </a:t>
            </a:r>
            <a:r>
              <a:rPr lang="de-DE" sz="2400" dirty="0" err="1"/>
              <a:t>when</a:t>
            </a:r>
            <a:r>
              <a:rPr lang="de-DE" sz="2400" dirty="0"/>
              <a:t> p!=1 </a:t>
            </a:r>
            <a:r>
              <a:rPr lang="de-DE" sz="2400" dirty="0" err="1"/>
              <a:t>or</a:t>
            </a:r>
            <a:r>
              <a:rPr lang="de-DE" sz="2400" dirty="0"/>
              <a:t> 0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9AFA2BD-9A17-432D-8791-869323C2B867}"/>
              </a:ext>
            </a:extLst>
          </p:cNvPr>
          <p:cNvCxnSpPr/>
          <p:nvPr/>
        </p:nvCxnSpPr>
        <p:spPr>
          <a:xfrm flipV="1">
            <a:off x="2877417" y="4454554"/>
            <a:ext cx="453006" cy="151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90689CA6-4739-48D6-A027-3421E7E0CA32}"/>
              </a:ext>
            </a:extLst>
          </p:cNvPr>
          <p:cNvSpPr/>
          <p:nvPr/>
        </p:nvSpPr>
        <p:spPr>
          <a:xfrm>
            <a:off x="3482034" y="1816652"/>
            <a:ext cx="888630" cy="3604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44190B2-4AAD-40E7-9919-CBC019ECF1E6}"/>
              </a:ext>
            </a:extLst>
          </p:cNvPr>
          <p:cNvSpPr/>
          <p:nvPr/>
        </p:nvSpPr>
        <p:spPr>
          <a:xfrm>
            <a:off x="8662935" y="1777290"/>
            <a:ext cx="888630" cy="3604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F9D9097-9561-4DD1-8736-F1D0683B0411}"/>
                  </a:ext>
                </a:extLst>
              </p:cNvPr>
              <p:cNvSpPr txBox="1"/>
              <p:nvPr/>
            </p:nvSpPr>
            <p:spPr>
              <a:xfrm>
                <a:off x="1949500" y="6267937"/>
                <a:ext cx="182691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SNR</m:t>
                              </m:r>
                            </m:e>
                            <m:sup>
                              <m: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F9D9097-9561-4DD1-8736-F1D0683B0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500" y="6267937"/>
                <a:ext cx="1826910" cy="52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73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fik 35">
            <a:extLst>
              <a:ext uri="{FF2B5EF4-FFF2-40B4-BE49-F238E27FC236}">
                <a16:creationId xmlns:a16="http://schemas.microsoft.com/office/drawing/2014/main" id="{EF1E879C-5E8C-4090-B536-516A39C51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05" t="7829" r="7792" b="4220"/>
          <a:stretch/>
        </p:blipFill>
        <p:spPr>
          <a:xfrm>
            <a:off x="3150109" y="1213713"/>
            <a:ext cx="6253328" cy="56374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36AD279-2AFC-4E7D-B208-3CD01E47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Dependence</a:t>
            </a:r>
            <a:r>
              <a:rPr lang="de-DE" u="sng" dirty="0"/>
              <a:t> on </a:t>
            </a:r>
            <a:r>
              <a:rPr lang="de-DE" u="sng" dirty="0" err="1"/>
              <a:t>Number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Seismometers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741797-B75D-4341-82F4-A61CF0B3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13</a:t>
            </a:fld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7F8CF26-0A8F-45F9-9D33-862578523224}"/>
              </a:ext>
            </a:extLst>
          </p:cNvPr>
          <p:cNvGrpSpPr/>
          <p:nvPr/>
        </p:nvGrpSpPr>
        <p:grpSpPr>
          <a:xfrm>
            <a:off x="537864" y="3223082"/>
            <a:ext cx="1813961" cy="1458127"/>
            <a:chOff x="8921221" y="900912"/>
            <a:chExt cx="1813961" cy="145812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2161B52-3ADA-4396-82F7-BD7E67198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39" r="66524"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7" name="Flussdiagramm: Verzweigung 6">
              <a:extLst>
                <a:ext uri="{FF2B5EF4-FFF2-40B4-BE49-F238E27FC236}">
                  <a16:creationId xmlns:a16="http://schemas.microsoft.com/office/drawing/2014/main" id="{A11E67DD-ABF3-47AC-9D21-06D75836A046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lussdiagramm: Verzweigung 7">
              <a:extLst>
                <a:ext uri="{FF2B5EF4-FFF2-40B4-BE49-F238E27FC236}">
                  <a16:creationId xmlns:a16="http://schemas.microsoft.com/office/drawing/2014/main" id="{74D2DBEB-AB3D-4F5B-8A1E-87CF188B4D3C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lussdiagramm: Verzweigung 8">
              <a:extLst>
                <a:ext uri="{FF2B5EF4-FFF2-40B4-BE49-F238E27FC236}">
                  <a16:creationId xmlns:a16="http://schemas.microsoft.com/office/drawing/2014/main" id="{A54AF60E-5602-4C6E-85CC-A59369ECC57B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E66F85D-129D-4E4F-B1DD-40571CE42CC1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3ADCF94-4CC2-4490-AFF2-BD0B979D22CD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77DCC66-6337-40E3-A52A-F708917E047D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B11DF7F-B366-4B50-B8B6-F09D62F6A65F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B88B7F76-D67C-4D2A-BE1C-EB4DFC0B4923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E32918C4-C1D1-4D76-A052-950D5FA4A606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2330F0B-6FF9-4221-B15B-CC0AC92A4675}"/>
              </a:ext>
            </a:extLst>
          </p:cNvPr>
          <p:cNvGrpSpPr/>
          <p:nvPr/>
        </p:nvGrpSpPr>
        <p:grpSpPr>
          <a:xfrm>
            <a:off x="1955113" y="3080335"/>
            <a:ext cx="1178220" cy="964260"/>
            <a:chOff x="448733" y="3844448"/>
            <a:chExt cx="3127053" cy="2511902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3F1F9DC-43C4-490B-A446-630D4C73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19" name="Flussdiagramm: Verzweigung 18">
              <a:extLst>
                <a:ext uri="{FF2B5EF4-FFF2-40B4-BE49-F238E27FC236}">
                  <a16:creationId xmlns:a16="http://schemas.microsoft.com/office/drawing/2014/main" id="{12D81F90-A525-4B9B-AFA8-B98A8A7D3338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lussdiagramm: Verzweigung 19">
              <a:extLst>
                <a:ext uri="{FF2B5EF4-FFF2-40B4-BE49-F238E27FC236}">
                  <a16:creationId xmlns:a16="http://schemas.microsoft.com/office/drawing/2014/main" id="{9AF3E07A-202E-42D6-9866-CE5F5B1CF032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lussdiagramm: Verzweigung 20">
              <a:extLst>
                <a:ext uri="{FF2B5EF4-FFF2-40B4-BE49-F238E27FC236}">
                  <a16:creationId xmlns:a16="http://schemas.microsoft.com/office/drawing/2014/main" id="{3F8AAA90-3BDB-4398-8718-5EA26EEA05B7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7DD99CF-8F59-4079-8718-30DF60F2FFCD}"/>
              </a:ext>
            </a:extLst>
          </p:cNvPr>
          <p:cNvCxnSpPr>
            <a:cxnSpLocks/>
          </p:cNvCxnSpPr>
          <p:nvPr/>
        </p:nvCxnSpPr>
        <p:spPr>
          <a:xfrm>
            <a:off x="9339744" y="1489762"/>
            <a:ext cx="0" cy="4583867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644AC99-74D8-477E-BFA6-F08285A9455E}"/>
              </a:ext>
            </a:extLst>
          </p:cNvPr>
          <p:cNvSpPr txBox="1"/>
          <p:nvPr/>
        </p:nvSpPr>
        <p:spPr>
          <a:xfrm>
            <a:off x="9340580" y="3412363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84%</a:t>
            </a:r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7C823DEF-396D-46D7-A829-1B1973A11435}"/>
              </a:ext>
            </a:extLst>
          </p:cNvPr>
          <p:cNvSpPr/>
          <p:nvPr/>
        </p:nvSpPr>
        <p:spPr>
          <a:xfrm flipH="1">
            <a:off x="9152388" y="1586917"/>
            <a:ext cx="284053" cy="825453"/>
          </a:xfrm>
          <a:prstGeom prst="leftBrace">
            <a:avLst>
              <a:gd name="adj1" fmla="val 63333"/>
              <a:gd name="adj2" fmla="val 475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41DA33C-4A1B-41B4-8A70-985027761F83}"/>
              </a:ext>
            </a:extLst>
          </p:cNvPr>
          <p:cNvSpPr txBox="1"/>
          <p:nvPr/>
        </p:nvSpPr>
        <p:spPr>
          <a:xfrm>
            <a:off x="9506793" y="1652358"/>
            <a:ext cx="141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Single </a:t>
            </a:r>
            <a:r>
              <a:rPr lang="de-DE" dirty="0" err="1"/>
              <a:t>mirror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715F0D0B-ABDA-4E04-B5FB-FC3578901489}"/>
                  </a:ext>
                </a:extLst>
              </p:cNvPr>
              <p:cNvSpPr txBox="1"/>
              <p:nvPr/>
            </p:nvSpPr>
            <p:spPr>
              <a:xfrm>
                <a:off x="9472451" y="2421617"/>
                <a:ext cx="2897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Joint </a:t>
                </a:r>
                <a:r>
                  <a:rPr lang="de-DE" dirty="0" err="1"/>
                  <a:t>optimization</a:t>
                </a:r>
                <a:r>
                  <a:rPr lang="de-DE" dirty="0"/>
                  <a:t> </a:t>
                </a:r>
                <a:r>
                  <a:rPr lang="de-DE" dirty="0" err="1"/>
                  <a:t>max</a:t>
                </a:r>
                <a:r>
                  <a:rPr lang="de-DE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715F0D0B-ABDA-4E04-B5FB-FC357890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451" y="2421617"/>
                <a:ext cx="2897347" cy="369332"/>
              </a:xfrm>
              <a:prstGeom prst="rect">
                <a:avLst/>
              </a:prstGeom>
              <a:blipFill>
                <a:blip r:embed="rId5"/>
                <a:stretch>
                  <a:fillRect l="-1895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B217D1C8-CB93-4115-B531-6F0EF4EAE8F8}"/>
              </a:ext>
            </a:extLst>
          </p:cNvPr>
          <p:cNvSpPr txBox="1"/>
          <p:nvPr/>
        </p:nvSpPr>
        <p:spPr>
          <a:xfrm>
            <a:off x="9489386" y="4343846"/>
            <a:ext cx="259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Strong </a:t>
            </a:r>
            <a:r>
              <a:rPr lang="de-DE" dirty="0" err="1"/>
              <a:t>improvement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possible</a:t>
            </a:r>
          </a:p>
        </p:txBody>
      </p:sp>
      <p:sp>
        <p:nvSpPr>
          <p:cNvPr id="63" name="Geschweifte Klammer links 62">
            <a:extLst>
              <a:ext uri="{FF2B5EF4-FFF2-40B4-BE49-F238E27FC236}">
                <a16:creationId xmlns:a16="http://schemas.microsoft.com/office/drawing/2014/main" id="{CE03B1C6-1E2B-47A7-83C4-7DC5428835DD}"/>
              </a:ext>
            </a:extLst>
          </p:cNvPr>
          <p:cNvSpPr/>
          <p:nvPr/>
        </p:nvSpPr>
        <p:spPr>
          <a:xfrm flipH="1">
            <a:off x="9147866" y="2481607"/>
            <a:ext cx="221332" cy="307270"/>
          </a:xfrm>
          <a:prstGeom prst="leftBrace">
            <a:avLst>
              <a:gd name="adj1" fmla="val 27134"/>
              <a:gd name="adj2" fmla="val 475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Geschweifte Klammer links 63">
            <a:extLst>
              <a:ext uri="{FF2B5EF4-FFF2-40B4-BE49-F238E27FC236}">
                <a16:creationId xmlns:a16="http://schemas.microsoft.com/office/drawing/2014/main" id="{DE72A63A-6417-4315-BD57-215329CF93DB}"/>
              </a:ext>
            </a:extLst>
          </p:cNvPr>
          <p:cNvSpPr/>
          <p:nvPr/>
        </p:nvSpPr>
        <p:spPr>
          <a:xfrm flipH="1">
            <a:off x="9152388" y="2837295"/>
            <a:ext cx="211700" cy="541101"/>
          </a:xfrm>
          <a:prstGeom prst="leftBrace">
            <a:avLst>
              <a:gd name="adj1" fmla="val 27134"/>
              <a:gd name="adj2" fmla="val 475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85A9D0F1-BA8D-4981-A721-F3B49A27CE06}"/>
              </a:ext>
            </a:extLst>
          </p:cNvPr>
          <p:cNvSpPr txBox="1"/>
          <p:nvPr/>
        </p:nvSpPr>
        <p:spPr>
          <a:xfrm>
            <a:off x="9495146" y="2797444"/>
            <a:ext cx="220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Non-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guess</a:t>
            </a:r>
            <a:r>
              <a:rPr lang="de-DE" dirty="0"/>
              <a:t> (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1463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fik 35">
            <a:extLst>
              <a:ext uri="{FF2B5EF4-FFF2-40B4-BE49-F238E27FC236}">
                <a16:creationId xmlns:a16="http://schemas.microsoft.com/office/drawing/2014/main" id="{EF1E879C-5E8C-4090-B536-516A39C51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05" t="7829" r="7792" b="4220"/>
          <a:stretch/>
        </p:blipFill>
        <p:spPr>
          <a:xfrm>
            <a:off x="3150109" y="1213713"/>
            <a:ext cx="6253328" cy="56374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36AD279-2AFC-4E7D-B208-3CD01E47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Dependence</a:t>
            </a:r>
            <a:r>
              <a:rPr lang="de-DE" u="sng" dirty="0"/>
              <a:t> on </a:t>
            </a:r>
            <a:r>
              <a:rPr lang="de-DE" u="sng" dirty="0" err="1"/>
              <a:t>Number</a:t>
            </a:r>
            <a:r>
              <a:rPr lang="de-DE" u="sng" dirty="0"/>
              <a:t> </a:t>
            </a:r>
            <a:r>
              <a:rPr lang="de-DE" u="sng" dirty="0" err="1"/>
              <a:t>of</a:t>
            </a:r>
            <a:r>
              <a:rPr lang="de-DE" u="sng" dirty="0"/>
              <a:t> Seismometers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741797-B75D-4341-82F4-A61CF0B3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14</a:t>
            </a:fld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7F8CF26-0A8F-45F9-9D33-862578523224}"/>
              </a:ext>
            </a:extLst>
          </p:cNvPr>
          <p:cNvGrpSpPr/>
          <p:nvPr/>
        </p:nvGrpSpPr>
        <p:grpSpPr>
          <a:xfrm>
            <a:off x="537864" y="3223082"/>
            <a:ext cx="1813961" cy="1458127"/>
            <a:chOff x="8921221" y="900912"/>
            <a:chExt cx="1813961" cy="145812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2161B52-3ADA-4396-82F7-BD7E67198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39" r="66524"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7" name="Flussdiagramm: Verzweigung 6">
              <a:extLst>
                <a:ext uri="{FF2B5EF4-FFF2-40B4-BE49-F238E27FC236}">
                  <a16:creationId xmlns:a16="http://schemas.microsoft.com/office/drawing/2014/main" id="{A11E67DD-ABF3-47AC-9D21-06D75836A046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lussdiagramm: Verzweigung 7">
              <a:extLst>
                <a:ext uri="{FF2B5EF4-FFF2-40B4-BE49-F238E27FC236}">
                  <a16:creationId xmlns:a16="http://schemas.microsoft.com/office/drawing/2014/main" id="{74D2DBEB-AB3D-4F5B-8A1E-87CF188B4D3C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lussdiagramm: Verzweigung 8">
              <a:extLst>
                <a:ext uri="{FF2B5EF4-FFF2-40B4-BE49-F238E27FC236}">
                  <a16:creationId xmlns:a16="http://schemas.microsoft.com/office/drawing/2014/main" id="{A54AF60E-5602-4C6E-85CC-A59369ECC57B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E66F85D-129D-4E4F-B1DD-40571CE42CC1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3ADCF94-4CC2-4490-AFF2-BD0B979D22CD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77DCC66-6337-40E3-A52A-F708917E047D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B11DF7F-B366-4B50-B8B6-F09D62F6A65F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B88B7F76-D67C-4D2A-BE1C-EB4DFC0B4923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E32918C4-C1D1-4D76-A052-950D5FA4A606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2330F0B-6FF9-4221-B15B-CC0AC92A4675}"/>
              </a:ext>
            </a:extLst>
          </p:cNvPr>
          <p:cNvGrpSpPr/>
          <p:nvPr/>
        </p:nvGrpSpPr>
        <p:grpSpPr>
          <a:xfrm>
            <a:off x="1955113" y="3080335"/>
            <a:ext cx="1178220" cy="964260"/>
            <a:chOff x="448733" y="3844448"/>
            <a:chExt cx="3127053" cy="2511902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3F1F9DC-43C4-490B-A446-630D4C73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19" name="Flussdiagramm: Verzweigung 18">
              <a:extLst>
                <a:ext uri="{FF2B5EF4-FFF2-40B4-BE49-F238E27FC236}">
                  <a16:creationId xmlns:a16="http://schemas.microsoft.com/office/drawing/2014/main" id="{12D81F90-A525-4B9B-AFA8-B98A8A7D3338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Flussdiagramm: Verzweigung 19">
              <a:extLst>
                <a:ext uri="{FF2B5EF4-FFF2-40B4-BE49-F238E27FC236}">
                  <a16:creationId xmlns:a16="http://schemas.microsoft.com/office/drawing/2014/main" id="{9AF3E07A-202E-42D6-9866-CE5F5B1CF032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lussdiagramm: Verzweigung 20">
              <a:extLst>
                <a:ext uri="{FF2B5EF4-FFF2-40B4-BE49-F238E27FC236}">
                  <a16:creationId xmlns:a16="http://schemas.microsoft.com/office/drawing/2014/main" id="{3F8AAA90-3BDB-4398-8718-5EA26EEA05B7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7DD99CF-8F59-4079-8718-30DF60F2FFCD}"/>
              </a:ext>
            </a:extLst>
          </p:cNvPr>
          <p:cNvCxnSpPr>
            <a:cxnSpLocks/>
          </p:cNvCxnSpPr>
          <p:nvPr/>
        </p:nvCxnSpPr>
        <p:spPr>
          <a:xfrm>
            <a:off x="9339744" y="1489762"/>
            <a:ext cx="0" cy="4583867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644AC99-74D8-477E-BFA6-F08285A9455E}"/>
              </a:ext>
            </a:extLst>
          </p:cNvPr>
          <p:cNvSpPr txBox="1"/>
          <p:nvPr/>
        </p:nvSpPr>
        <p:spPr>
          <a:xfrm>
            <a:off x="9340580" y="3412363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84%</a:t>
            </a:r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7C823DEF-396D-46D7-A829-1B1973A11435}"/>
              </a:ext>
            </a:extLst>
          </p:cNvPr>
          <p:cNvSpPr/>
          <p:nvPr/>
        </p:nvSpPr>
        <p:spPr>
          <a:xfrm flipH="1">
            <a:off x="9152388" y="1586917"/>
            <a:ext cx="284053" cy="825453"/>
          </a:xfrm>
          <a:prstGeom prst="leftBrace">
            <a:avLst>
              <a:gd name="adj1" fmla="val 63333"/>
              <a:gd name="adj2" fmla="val 475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41DA33C-4A1B-41B4-8A70-985027761F83}"/>
              </a:ext>
            </a:extLst>
          </p:cNvPr>
          <p:cNvSpPr txBox="1"/>
          <p:nvPr/>
        </p:nvSpPr>
        <p:spPr>
          <a:xfrm>
            <a:off x="9523727" y="1652358"/>
            <a:ext cx="141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Single </a:t>
            </a:r>
            <a:r>
              <a:rPr lang="de-DE" dirty="0" err="1"/>
              <a:t>mirror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5F0D0B-ABDA-4E04-B5FB-FC3578901489}"/>
              </a:ext>
            </a:extLst>
          </p:cNvPr>
          <p:cNvSpPr txBox="1"/>
          <p:nvPr/>
        </p:nvSpPr>
        <p:spPr>
          <a:xfrm>
            <a:off x="9489386" y="2421617"/>
            <a:ext cx="208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Joint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B217D1C8-CB93-4115-B531-6F0EF4EAE8F8}"/>
              </a:ext>
            </a:extLst>
          </p:cNvPr>
          <p:cNvSpPr txBox="1"/>
          <p:nvPr/>
        </p:nvSpPr>
        <p:spPr>
          <a:xfrm>
            <a:off x="9489386" y="4343846"/>
            <a:ext cx="2598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Strong </a:t>
            </a:r>
            <a:r>
              <a:rPr lang="de-DE" dirty="0" err="1"/>
              <a:t>improvement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possible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63" name="Geschweifte Klammer links 62">
            <a:extLst>
              <a:ext uri="{FF2B5EF4-FFF2-40B4-BE49-F238E27FC236}">
                <a16:creationId xmlns:a16="http://schemas.microsoft.com/office/drawing/2014/main" id="{CE03B1C6-1E2B-47A7-83C4-7DC5428835DD}"/>
              </a:ext>
            </a:extLst>
          </p:cNvPr>
          <p:cNvSpPr/>
          <p:nvPr/>
        </p:nvSpPr>
        <p:spPr>
          <a:xfrm flipH="1">
            <a:off x="9147866" y="2481607"/>
            <a:ext cx="221332" cy="307270"/>
          </a:xfrm>
          <a:prstGeom prst="leftBrace">
            <a:avLst>
              <a:gd name="adj1" fmla="val 27134"/>
              <a:gd name="adj2" fmla="val 475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Geschweifte Klammer links 63">
            <a:extLst>
              <a:ext uri="{FF2B5EF4-FFF2-40B4-BE49-F238E27FC236}">
                <a16:creationId xmlns:a16="http://schemas.microsoft.com/office/drawing/2014/main" id="{DE72A63A-6417-4315-BD57-215329CF93DB}"/>
              </a:ext>
            </a:extLst>
          </p:cNvPr>
          <p:cNvSpPr/>
          <p:nvPr/>
        </p:nvSpPr>
        <p:spPr>
          <a:xfrm flipH="1">
            <a:off x="9142756" y="2837295"/>
            <a:ext cx="221332" cy="761037"/>
          </a:xfrm>
          <a:prstGeom prst="leftBrace">
            <a:avLst>
              <a:gd name="adj1" fmla="val 27134"/>
              <a:gd name="adj2" fmla="val 475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85A9D0F1-BA8D-4981-A721-F3B49A27CE06}"/>
              </a:ext>
            </a:extLst>
          </p:cNvPr>
          <p:cNvSpPr txBox="1"/>
          <p:nvPr/>
        </p:nvSpPr>
        <p:spPr>
          <a:xfrm>
            <a:off x="9512080" y="2822844"/>
            <a:ext cx="220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Non-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guess</a:t>
            </a:r>
            <a:r>
              <a:rPr lang="de-DE" dirty="0"/>
              <a:t> (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)</a:t>
            </a:r>
          </a:p>
        </p:txBody>
      </p:sp>
      <p:sp>
        <p:nvSpPr>
          <p:cNvPr id="3" name="Multiplikationszeichen 2">
            <a:extLst>
              <a:ext uri="{FF2B5EF4-FFF2-40B4-BE49-F238E27FC236}">
                <a16:creationId xmlns:a16="http://schemas.microsoft.com/office/drawing/2014/main" id="{5B5F0A7F-F673-4550-991D-92773A43C3EE}"/>
              </a:ext>
            </a:extLst>
          </p:cNvPr>
          <p:cNvSpPr/>
          <p:nvPr/>
        </p:nvSpPr>
        <p:spPr>
          <a:xfrm>
            <a:off x="7201720" y="6308281"/>
            <a:ext cx="76961" cy="83629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258C38B9-1979-4AFE-A6F3-8B966BE94CEA}"/>
              </a:ext>
            </a:extLst>
          </p:cNvPr>
          <p:cNvSpPr/>
          <p:nvPr/>
        </p:nvSpPr>
        <p:spPr>
          <a:xfrm>
            <a:off x="5817722" y="3466689"/>
            <a:ext cx="76961" cy="83629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092D774-5FE2-418A-A066-D3FF4CFF5F0E}"/>
              </a:ext>
            </a:extLst>
          </p:cNvPr>
          <p:cNvSpPr txBox="1"/>
          <p:nvPr/>
        </p:nvSpPr>
        <p:spPr>
          <a:xfrm>
            <a:off x="6111196" y="3323122"/>
            <a:ext cx="199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1000m-4x4x4 </a:t>
            </a:r>
            <a:r>
              <a:rPr lang="de-DE" dirty="0" err="1"/>
              <a:t>grid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187C66B2-84CB-476A-B4B0-4A56A6F1966B}"/>
                  </a:ext>
                </a:extLst>
              </p:cNvPr>
              <p:cNvSpPr txBox="1"/>
              <p:nvPr/>
            </p:nvSpPr>
            <p:spPr>
              <a:xfrm>
                <a:off x="402995" y="4821640"/>
                <a:ext cx="293286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Limited </a:t>
                </a:r>
                <a:r>
                  <a:rPr lang="de-DE" sz="2000" dirty="0" err="1"/>
                  <a:t>optimization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with</a:t>
                </a:r>
                <a:r>
                  <a:rPr lang="de-DE" sz="2000" dirty="0"/>
                  <a:t> PSO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&gt;20</m:t>
                    </m:r>
                  </m:oMath>
                </a14:m>
                <a:endParaRPr lang="de-DE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In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process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testing</a:t>
                </a:r>
                <a:r>
                  <a:rPr lang="de-DE" sz="2000" dirty="0"/>
                  <a:t> alternative </a:t>
                </a:r>
                <a:r>
                  <a:rPr lang="de-DE" sz="2000" dirty="0" err="1"/>
                  <a:t>optimization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algorithms</a:t>
                </a:r>
                <a:r>
                  <a:rPr lang="de-DE" sz="2000" dirty="0"/>
                  <a:t> (e.g. LBFGS)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187C66B2-84CB-476A-B4B0-4A56A6F19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95" y="4821640"/>
                <a:ext cx="2932865" cy="2246769"/>
              </a:xfrm>
              <a:prstGeom prst="rect">
                <a:avLst/>
              </a:prstGeom>
              <a:blipFill>
                <a:blip r:embed="rId5"/>
                <a:stretch>
                  <a:fillRect l="-1871" t="-1626" r="-22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33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88245-EF1B-4128-9BC8-93AB2CCA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619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In-Tunnel Optimization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D223CD-EDD8-45DB-B341-96A329FC2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62"/>
            <a:ext cx="9144000" cy="1655762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improvement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still </a:t>
            </a:r>
            <a:r>
              <a:rPr lang="de-DE" dirty="0" err="1"/>
              <a:t>archieve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8CA74-5A47-40BB-BE72-82A5D4E8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64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8D27CB9-3726-42BA-8A71-9E91EF8E7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45122" y="1011516"/>
            <a:ext cx="6444906" cy="5800416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35F737CF-0470-49B6-B5B9-49893F9D44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693" t="8087" r="10269" b="10152"/>
          <a:stretch/>
        </p:blipFill>
        <p:spPr>
          <a:xfrm>
            <a:off x="1190620" y="1305714"/>
            <a:ext cx="4253586" cy="43449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D6119A-E552-42C2-8661-F31694E1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Two</a:t>
            </a:r>
            <a:r>
              <a:rPr lang="de-DE" u="sng" dirty="0"/>
              <a:t>-</a:t>
            </a:r>
            <a:r>
              <a:rPr lang="de-DE" u="sng" dirty="0" err="1"/>
              <a:t>Cylinder</a:t>
            </a:r>
            <a:r>
              <a:rPr lang="de-DE" u="sng" dirty="0"/>
              <a:t>-Model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C62C40-D437-488A-92C6-6F222AE8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16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7534497-F677-4C91-B682-AE2D5C34BA6D}"/>
              </a:ext>
            </a:extLst>
          </p:cNvPr>
          <p:cNvGrpSpPr/>
          <p:nvPr/>
        </p:nvGrpSpPr>
        <p:grpSpPr>
          <a:xfrm>
            <a:off x="10213125" y="86191"/>
            <a:ext cx="1813961" cy="1458127"/>
            <a:chOff x="8921221" y="900912"/>
            <a:chExt cx="1813961" cy="145812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839155A-9176-4954-B6D1-79E12D1C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39" r="66524"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20" name="Flussdiagramm: Verzweigung 19">
              <a:extLst>
                <a:ext uri="{FF2B5EF4-FFF2-40B4-BE49-F238E27FC236}">
                  <a16:creationId xmlns:a16="http://schemas.microsoft.com/office/drawing/2014/main" id="{2C862E60-66D0-471A-9B25-7EAF933607AF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lussdiagramm: Verzweigung 20">
              <a:extLst>
                <a:ext uri="{FF2B5EF4-FFF2-40B4-BE49-F238E27FC236}">
                  <a16:creationId xmlns:a16="http://schemas.microsoft.com/office/drawing/2014/main" id="{13E3B6DB-B6CE-456B-BB94-DE35EA10EE73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C6CBEF24-F90D-417E-9395-EAF43F614DC5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39B1895-00B0-4D88-B97A-26E86327DE1B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6CBC34D-ED87-4373-9C9D-1DF7040394ED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E56354E-8A2F-4901-8080-29620C2A8320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58787EE-EEDC-44B2-B761-0D8ABF8ABD97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493CA2AD-313D-4440-A1BC-41EA0AD1A0AB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FEB1911-61E4-4F03-8D3C-62617B02044B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21C8FC8-4582-4719-BA44-BB7EC40D7A85}"/>
              </a:ext>
            </a:extLst>
          </p:cNvPr>
          <p:cNvGrpSpPr/>
          <p:nvPr/>
        </p:nvGrpSpPr>
        <p:grpSpPr>
          <a:xfrm>
            <a:off x="9633953" y="920353"/>
            <a:ext cx="553417" cy="483973"/>
            <a:chOff x="448733" y="3844448"/>
            <a:chExt cx="3127053" cy="2511902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5123D846-3720-49ED-9901-C8A7D982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32" name="Flussdiagramm: Verzweigung 31">
              <a:extLst>
                <a:ext uri="{FF2B5EF4-FFF2-40B4-BE49-F238E27FC236}">
                  <a16:creationId xmlns:a16="http://schemas.microsoft.com/office/drawing/2014/main" id="{13335F2E-36EB-44F6-93FC-AB7B968FF8AE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lussdiagramm: Verzweigung 33">
              <a:extLst>
                <a:ext uri="{FF2B5EF4-FFF2-40B4-BE49-F238E27FC236}">
                  <a16:creationId xmlns:a16="http://schemas.microsoft.com/office/drawing/2014/main" id="{8858FAA2-4BA4-4A6B-8E76-7EFD26D3F439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Verzweigung 34">
              <a:extLst>
                <a:ext uri="{FF2B5EF4-FFF2-40B4-BE49-F238E27FC236}">
                  <a16:creationId xmlns:a16="http://schemas.microsoft.com/office/drawing/2014/main" id="{D88942FC-F2B7-4DD6-9DA3-318C6EA357D0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E5B9440E-0507-41F3-AA21-9F27CB78B087}"/>
              </a:ext>
            </a:extLst>
          </p:cNvPr>
          <p:cNvSpPr txBox="1"/>
          <p:nvPr/>
        </p:nvSpPr>
        <p:spPr>
          <a:xfrm>
            <a:off x="1275127" y="5704514"/>
            <a:ext cx="442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Tunnel </a:t>
            </a:r>
            <a:r>
              <a:rPr lang="de-DE" dirty="0" err="1"/>
              <a:t>radius</a:t>
            </a:r>
            <a:r>
              <a:rPr lang="de-DE" dirty="0"/>
              <a:t> = 5m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48D4FE-4CC7-4F58-A9C9-73C6DD93F708}"/>
              </a:ext>
            </a:extLst>
          </p:cNvPr>
          <p:cNvSpPr txBox="1"/>
          <p:nvPr/>
        </p:nvSpPr>
        <p:spPr>
          <a:xfrm>
            <a:off x="7075933" y="3189769"/>
            <a:ext cx="3599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Far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sufficient</a:t>
            </a:r>
            <a:r>
              <a:rPr lang="de-DE" sz="2000" dirty="0"/>
              <a:t> on </a:t>
            </a:r>
            <a:r>
              <a:rPr lang="de-DE" sz="2000" dirty="0" err="1"/>
              <a:t>its</a:t>
            </a:r>
            <a:r>
              <a:rPr lang="de-DE" sz="2000" dirty="0"/>
              <a:t> own, but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/>
              <a:t> support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borehole</a:t>
            </a:r>
            <a:r>
              <a:rPr lang="de-DE" sz="2000" dirty="0"/>
              <a:t>-seismometers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23D7C6E-22A7-469D-8D5F-F22067E3B039}"/>
              </a:ext>
            </a:extLst>
          </p:cNvPr>
          <p:cNvCxnSpPr>
            <a:cxnSpLocks/>
          </p:cNvCxnSpPr>
          <p:nvPr/>
        </p:nvCxnSpPr>
        <p:spPr>
          <a:xfrm>
            <a:off x="11467750" y="1753299"/>
            <a:ext cx="0" cy="82903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E92C8998-A8E7-4D8A-8935-D6CA7D32984E}"/>
              </a:ext>
            </a:extLst>
          </p:cNvPr>
          <p:cNvSpPr txBox="1"/>
          <p:nvPr/>
        </p:nvSpPr>
        <p:spPr>
          <a:xfrm>
            <a:off x="11467750" y="1930866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387037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932CCD65-CA55-4C25-8DB6-2E014AF2B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56025" y="1011516"/>
            <a:ext cx="6444905" cy="58004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8D27CB9-3726-42BA-8A71-9E91EF8E75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86"/>
          <a:stretch/>
        </p:blipFill>
        <p:spPr>
          <a:xfrm>
            <a:off x="5847126" y="1011516"/>
            <a:ext cx="6142901" cy="58004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D6119A-E552-42C2-8661-F31694E1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…</a:t>
            </a:r>
            <a:r>
              <a:rPr lang="de-DE" u="sng" dirty="0" err="1"/>
              <a:t>for</a:t>
            </a:r>
            <a:r>
              <a:rPr lang="de-DE" u="sng" dirty="0"/>
              <a:t> Different </a:t>
            </a:r>
            <a:r>
              <a:rPr lang="de-DE" u="sng" dirty="0" err="1"/>
              <a:t>Frequencies</a:t>
            </a:r>
            <a:endParaRPr lang="de-DE" u="sng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C62C40-D437-488A-92C6-6F222AE8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17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7534497-F677-4C91-B682-AE2D5C34BA6D}"/>
              </a:ext>
            </a:extLst>
          </p:cNvPr>
          <p:cNvGrpSpPr/>
          <p:nvPr/>
        </p:nvGrpSpPr>
        <p:grpSpPr>
          <a:xfrm>
            <a:off x="10213125" y="86191"/>
            <a:ext cx="1813961" cy="1458127"/>
            <a:chOff x="8921221" y="900912"/>
            <a:chExt cx="1813961" cy="145812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839155A-9176-4954-B6D1-79E12D1C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39" r="66524"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20" name="Flussdiagramm: Verzweigung 19">
              <a:extLst>
                <a:ext uri="{FF2B5EF4-FFF2-40B4-BE49-F238E27FC236}">
                  <a16:creationId xmlns:a16="http://schemas.microsoft.com/office/drawing/2014/main" id="{2C862E60-66D0-471A-9B25-7EAF933607AF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lussdiagramm: Verzweigung 20">
              <a:extLst>
                <a:ext uri="{FF2B5EF4-FFF2-40B4-BE49-F238E27FC236}">
                  <a16:creationId xmlns:a16="http://schemas.microsoft.com/office/drawing/2014/main" id="{13E3B6DB-B6CE-456B-BB94-DE35EA10EE73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C6CBEF24-F90D-417E-9395-EAF43F614DC5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39B1895-00B0-4D88-B97A-26E86327DE1B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6CBC34D-ED87-4373-9C9D-1DF7040394ED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E56354E-8A2F-4901-8080-29620C2A8320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58787EE-EEDC-44B2-B761-0D8ABF8ABD97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493CA2AD-313D-4440-A1BC-41EA0AD1A0AB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FEB1911-61E4-4F03-8D3C-62617B02044B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21C8FC8-4582-4719-BA44-BB7EC40D7A85}"/>
              </a:ext>
            </a:extLst>
          </p:cNvPr>
          <p:cNvGrpSpPr/>
          <p:nvPr/>
        </p:nvGrpSpPr>
        <p:grpSpPr>
          <a:xfrm>
            <a:off x="9633953" y="920353"/>
            <a:ext cx="553417" cy="483973"/>
            <a:chOff x="448733" y="3844448"/>
            <a:chExt cx="3127053" cy="2511902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5123D846-3720-49ED-9901-C8A7D982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32" name="Flussdiagramm: Verzweigung 31">
              <a:extLst>
                <a:ext uri="{FF2B5EF4-FFF2-40B4-BE49-F238E27FC236}">
                  <a16:creationId xmlns:a16="http://schemas.microsoft.com/office/drawing/2014/main" id="{13335F2E-36EB-44F6-93FC-AB7B968FF8AE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lussdiagramm: Verzweigung 33">
              <a:extLst>
                <a:ext uri="{FF2B5EF4-FFF2-40B4-BE49-F238E27FC236}">
                  <a16:creationId xmlns:a16="http://schemas.microsoft.com/office/drawing/2014/main" id="{8858FAA2-4BA4-4A6B-8E76-7EFD26D3F439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Verzweigung 34">
              <a:extLst>
                <a:ext uri="{FF2B5EF4-FFF2-40B4-BE49-F238E27FC236}">
                  <a16:creationId xmlns:a16="http://schemas.microsoft.com/office/drawing/2014/main" id="{D88942FC-F2B7-4DD6-9DA3-318C6EA357D0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23D7C6E-22A7-469D-8D5F-F22067E3B039}"/>
              </a:ext>
            </a:extLst>
          </p:cNvPr>
          <p:cNvCxnSpPr>
            <a:cxnSpLocks/>
          </p:cNvCxnSpPr>
          <p:nvPr/>
        </p:nvCxnSpPr>
        <p:spPr>
          <a:xfrm>
            <a:off x="11463634" y="1753299"/>
            <a:ext cx="4116" cy="156035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E92C8998-A8E7-4D8A-8935-D6CA7D32984E}"/>
              </a:ext>
            </a:extLst>
          </p:cNvPr>
          <p:cNvSpPr txBox="1"/>
          <p:nvPr/>
        </p:nvSpPr>
        <p:spPr>
          <a:xfrm>
            <a:off x="11463634" y="2348809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30%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A5C0B3C-1A25-440B-AB75-B37D763581B7}"/>
              </a:ext>
            </a:extLst>
          </p:cNvPr>
          <p:cNvSpPr/>
          <p:nvPr/>
        </p:nvSpPr>
        <p:spPr>
          <a:xfrm>
            <a:off x="3876316" y="1457874"/>
            <a:ext cx="578237" cy="305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26DBBCB-CD51-4980-B46E-20AF854B453C}"/>
              </a:ext>
            </a:extLst>
          </p:cNvPr>
          <p:cNvSpPr/>
          <p:nvPr/>
        </p:nvSpPr>
        <p:spPr>
          <a:xfrm>
            <a:off x="9620580" y="1457874"/>
            <a:ext cx="578237" cy="305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ADD5F44-3529-4FA9-B075-A97D4CF9D066}"/>
              </a:ext>
            </a:extLst>
          </p:cNvPr>
          <p:cNvSpPr txBox="1"/>
          <p:nvPr/>
        </p:nvSpPr>
        <p:spPr>
          <a:xfrm>
            <a:off x="6436574" y="4338991"/>
            <a:ext cx="48155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Baselines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pairs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seismometers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wavelength</a:t>
            </a:r>
            <a:r>
              <a:rPr lang="de-DE" sz="2000" dirty="0"/>
              <a:t> </a:t>
            </a:r>
            <a:r>
              <a:rPr lang="de-DE" sz="2000" dirty="0" err="1"/>
              <a:t>order</a:t>
            </a:r>
            <a:r>
              <a:rPr lang="de-DE" sz="2000" dirty="0"/>
              <a:t> in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directions</a:t>
            </a:r>
            <a:r>
              <a:rPr lang="de-DE" sz="2000" dirty="0"/>
              <a:t> and </a:t>
            </a:r>
            <a:r>
              <a:rPr lang="de-DE" sz="2000" dirty="0" err="1"/>
              <a:t>closer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mirrors</a:t>
            </a:r>
            <a:r>
              <a:rPr lang="de-DE" sz="2000" dirty="0"/>
              <a:t>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wavelength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shorter</a:t>
            </a:r>
            <a:endParaRPr lang="de-DE" sz="2000" dirty="0"/>
          </a:p>
          <a:p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 err="1">
                <a:sym typeface="Wingdings" panose="05000000000000000000" pitchFamily="2" charset="2"/>
              </a:rPr>
              <a:t>Better</a:t>
            </a:r>
            <a:r>
              <a:rPr lang="de-DE" sz="2000" dirty="0">
                <a:sym typeface="Wingdings" panose="05000000000000000000" pitchFamily="2" charset="2"/>
              </a:rPr>
              <a:t> NN </a:t>
            </a:r>
            <a:r>
              <a:rPr lang="de-DE" sz="2000" dirty="0" err="1">
                <a:sym typeface="Wingdings" panose="05000000000000000000" pitchFamily="2" charset="2"/>
              </a:rPr>
              <a:t>estimation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for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higher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i="1" dirty="0">
                <a:sym typeface="Wingdings" panose="05000000000000000000" pitchFamily="2" charset="2"/>
              </a:rPr>
              <a:t>f</a:t>
            </a:r>
            <a:endParaRPr lang="de-DE" sz="2000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FC4978C-FBF4-4F88-BA78-A5F16C32426D}"/>
              </a:ext>
            </a:extLst>
          </p:cNvPr>
          <p:cNvCxnSpPr>
            <a:cxnSpLocks/>
          </p:cNvCxnSpPr>
          <p:nvPr/>
        </p:nvCxnSpPr>
        <p:spPr>
          <a:xfrm>
            <a:off x="5744660" y="1753299"/>
            <a:ext cx="0" cy="105763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FE66ECB1-9C67-475F-92BC-13BAD53D8D74}"/>
              </a:ext>
            </a:extLst>
          </p:cNvPr>
          <p:cNvSpPr txBox="1"/>
          <p:nvPr/>
        </p:nvSpPr>
        <p:spPr>
          <a:xfrm>
            <a:off x="5744660" y="2088878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19%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9EEBA47D-907A-456B-98FD-B798F05781FE}"/>
              </a:ext>
            </a:extLst>
          </p:cNvPr>
          <p:cNvCxnSpPr>
            <a:cxnSpLocks/>
          </p:cNvCxnSpPr>
          <p:nvPr/>
        </p:nvCxnSpPr>
        <p:spPr>
          <a:xfrm flipH="1" flipV="1">
            <a:off x="4555066" y="5128561"/>
            <a:ext cx="748882" cy="5757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3653290A-E39A-4487-AE8F-E9761F0DD3CE}"/>
              </a:ext>
            </a:extLst>
          </p:cNvPr>
          <p:cNvCxnSpPr>
            <a:cxnSpLocks/>
          </p:cNvCxnSpPr>
          <p:nvPr/>
        </p:nvCxnSpPr>
        <p:spPr>
          <a:xfrm flipH="1">
            <a:off x="4555066" y="4552827"/>
            <a:ext cx="746484" cy="5757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A70FD5D-F494-4408-BBBC-A699860EBAEC}"/>
              </a:ext>
            </a:extLst>
          </p:cNvPr>
          <p:cNvCxnSpPr>
            <a:cxnSpLocks/>
          </p:cNvCxnSpPr>
          <p:nvPr/>
        </p:nvCxnSpPr>
        <p:spPr>
          <a:xfrm flipV="1">
            <a:off x="4852817" y="4823883"/>
            <a:ext cx="115341" cy="5163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07A70121-2BC2-4ED2-A0F4-53C8B4496BF8}"/>
              </a:ext>
            </a:extLst>
          </p:cNvPr>
          <p:cNvCxnSpPr>
            <a:cxnSpLocks/>
          </p:cNvCxnSpPr>
          <p:nvPr/>
        </p:nvCxnSpPr>
        <p:spPr>
          <a:xfrm>
            <a:off x="4697641" y="5235918"/>
            <a:ext cx="392413" cy="2903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EE3FD225-459E-4FE8-9518-529E4D5CE205}"/>
              </a:ext>
            </a:extLst>
          </p:cNvPr>
          <p:cNvCxnSpPr>
            <a:cxnSpLocks/>
          </p:cNvCxnSpPr>
          <p:nvPr/>
        </p:nvCxnSpPr>
        <p:spPr>
          <a:xfrm flipH="1" flipV="1">
            <a:off x="4821575" y="4916892"/>
            <a:ext cx="115341" cy="5163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3D7D6D10-D5FD-48BB-B532-7433E67ECF3D}"/>
              </a:ext>
            </a:extLst>
          </p:cNvPr>
          <p:cNvCxnSpPr>
            <a:cxnSpLocks/>
          </p:cNvCxnSpPr>
          <p:nvPr/>
        </p:nvCxnSpPr>
        <p:spPr>
          <a:xfrm flipV="1">
            <a:off x="4711942" y="4776532"/>
            <a:ext cx="281750" cy="475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997CCA93-5A58-488F-8D3F-B38A0D647E18}"/>
              </a:ext>
            </a:extLst>
          </p:cNvPr>
          <p:cNvSpPr/>
          <p:nvPr/>
        </p:nvSpPr>
        <p:spPr>
          <a:xfrm>
            <a:off x="4725669" y="4932120"/>
            <a:ext cx="75472" cy="75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87659D94-DD6F-41F4-AE13-80C67A2F5293}"/>
              </a:ext>
            </a:extLst>
          </p:cNvPr>
          <p:cNvSpPr/>
          <p:nvPr/>
        </p:nvSpPr>
        <p:spPr>
          <a:xfrm>
            <a:off x="4584521" y="5044305"/>
            <a:ext cx="75472" cy="75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538FA475-D7A3-4D4E-9F1C-CD3E700CC4B6}"/>
              </a:ext>
            </a:extLst>
          </p:cNvPr>
          <p:cNvCxnSpPr>
            <a:cxnSpLocks/>
          </p:cNvCxnSpPr>
          <p:nvPr/>
        </p:nvCxnSpPr>
        <p:spPr>
          <a:xfrm>
            <a:off x="5283254" y="4573059"/>
            <a:ext cx="16049" cy="1131234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2B42DA7C-E6E0-4DD9-9544-B52EC1ED4578}"/>
              </a:ext>
            </a:extLst>
          </p:cNvPr>
          <p:cNvCxnSpPr>
            <a:cxnSpLocks/>
          </p:cNvCxnSpPr>
          <p:nvPr/>
        </p:nvCxnSpPr>
        <p:spPr>
          <a:xfrm>
            <a:off x="4552668" y="5145371"/>
            <a:ext cx="737411" cy="558922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C29B4427-12FE-4585-B619-283476A4EFE9}"/>
              </a:ext>
            </a:extLst>
          </p:cNvPr>
          <p:cNvSpPr/>
          <p:nvPr/>
        </p:nvSpPr>
        <p:spPr>
          <a:xfrm>
            <a:off x="4729023" y="5252148"/>
            <a:ext cx="75472" cy="75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22FF53B-FB4B-4B59-B9C4-830CC4D544C8}"/>
              </a:ext>
            </a:extLst>
          </p:cNvPr>
          <p:cNvSpPr/>
          <p:nvPr/>
        </p:nvSpPr>
        <p:spPr>
          <a:xfrm>
            <a:off x="4589867" y="5137314"/>
            <a:ext cx="75472" cy="75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2CE02F9-CCFC-45E1-B2FB-DCFF0C5D0CF3}"/>
              </a:ext>
            </a:extLst>
          </p:cNvPr>
          <p:cNvSpPr txBox="1"/>
          <p:nvPr/>
        </p:nvSpPr>
        <p:spPr>
          <a:xfrm>
            <a:off x="5238932" y="4950698"/>
            <a:ext cx="73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5 km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D33A4CB-F50F-4DFA-A1A7-51215B4A94FF}"/>
              </a:ext>
            </a:extLst>
          </p:cNvPr>
          <p:cNvSpPr txBox="1"/>
          <p:nvPr/>
        </p:nvSpPr>
        <p:spPr>
          <a:xfrm>
            <a:off x="4936916" y="4726615"/>
            <a:ext cx="73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1 km</a:t>
            </a:r>
          </a:p>
        </p:txBody>
      </p:sp>
    </p:spTree>
    <p:extLst>
      <p:ext uri="{BB962C8B-B14F-4D97-AF65-F5344CB8AC3E}">
        <p14:creationId xmlns:p14="http://schemas.microsoft.com/office/powerpoint/2010/main" val="2796336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EADA600-8F18-4319-9E45-CD1BA8B53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56025" y="1011516"/>
            <a:ext cx="6444906" cy="58004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8D27CB9-3726-42BA-8A71-9E91EF8E75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876"/>
          <a:stretch/>
        </p:blipFill>
        <p:spPr>
          <a:xfrm>
            <a:off x="5859462" y="1011516"/>
            <a:ext cx="6130565" cy="58004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D6119A-E552-42C2-8661-F31694E1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…</a:t>
            </a:r>
            <a:r>
              <a:rPr lang="de-DE" u="sng" dirty="0" err="1"/>
              <a:t>for</a:t>
            </a:r>
            <a:r>
              <a:rPr lang="de-DE" u="sng" dirty="0"/>
              <a:t> Different Tunnel Radii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C62C40-D437-488A-92C6-6F222AE8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18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7534497-F677-4C91-B682-AE2D5C34BA6D}"/>
              </a:ext>
            </a:extLst>
          </p:cNvPr>
          <p:cNvGrpSpPr/>
          <p:nvPr/>
        </p:nvGrpSpPr>
        <p:grpSpPr>
          <a:xfrm>
            <a:off x="10213125" y="86191"/>
            <a:ext cx="1813961" cy="1458127"/>
            <a:chOff x="8921221" y="900912"/>
            <a:chExt cx="1813961" cy="145812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839155A-9176-4954-B6D1-79E12D1C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39" r="66524"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20" name="Flussdiagramm: Verzweigung 19">
              <a:extLst>
                <a:ext uri="{FF2B5EF4-FFF2-40B4-BE49-F238E27FC236}">
                  <a16:creationId xmlns:a16="http://schemas.microsoft.com/office/drawing/2014/main" id="{2C862E60-66D0-471A-9B25-7EAF933607AF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lussdiagramm: Verzweigung 20">
              <a:extLst>
                <a:ext uri="{FF2B5EF4-FFF2-40B4-BE49-F238E27FC236}">
                  <a16:creationId xmlns:a16="http://schemas.microsoft.com/office/drawing/2014/main" id="{13E3B6DB-B6CE-456B-BB94-DE35EA10EE73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C6CBEF24-F90D-417E-9395-EAF43F614DC5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39B1895-00B0-4D88-B97A-26E86327DE1B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6CBC34D-ED87-4373-9C9D-1DF7040394ED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E56354E-8A2F-4901-8080-29620C2A8320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58787EE-EEDC-44B2-B761-0D8ABF8ABD97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493CA2AD-313D-4440-A1BC-41EA0AD1A0AB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FEB1911-61E4-4F03-8D3C-62617B02044B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21C8FC8-4582-4719-BA44-BB7EC40D7A85}"/>
              </a:ext>
            </a:extLst>
          </p:cNvPr>
          <p:cNvGrpSpPr/>
          <p:nvPr/>
        </p:nvGrpSpPr>
        <p:grpSpPr>
          <a:xfrm>
            <a:off x="9633953" y="920353"/>
            <a:ext cx="553417" cy="483973"/>
            <a:chOff x="448733" y="3844448"/>
            <a:chExt cx="3127053" cy="2511902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5123D846-3720-49ED-9901-C8A7D982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32" name="Flussdiagramm: Verzweigung 31">
              <a:extLst>
                <a:ext uri="{FF2B5EF4-FFF2-40B4-BE49-F238E27FC236}">
                  <a16:creationId xmlns:a16="http://schemas.microsoft.com/office/drawing/2014/main" id="{13335F2E-36EB-44F6-93FC-AB7B968FF8AE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lussdiagramm: Verzweigung 33">
              <a:extLst>
                <a:ext uri="{FF2B5EF4-FFF2-40B4-BE49-F238E27FC236}">
                  <a16:creationId xmlns:a16="http://schemas.microsoft.com/office/drawing/2014/main" id="{8858FAA2-4BA4-4A6B-8E76-7EFD26D3F439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Verzweigung 34">
              <a:extLst>
                <a:ext uri="{FF2B5EF4-FFF2-40B4-BE49-F238E27FC236}">
                  <a16:creationId xmlns:a16="http://schemas.microsoft.com/office/drawing/2014/main" id="{D88942FC-F2B7-4DD6-9DA3-318C6EA357D0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23D7C6E-22A7-469D-8D5F-F22067E3B039}"/>
              </a:ext>
            </a:extLst>
          </p:cNvPr>
          <p:cNvCxnSpPr>
            <a:cxnSpLocks/>
          </p:cNvCxnSpPr>
          <p:nvPr/>
        </p:nvCxnSpPr>
        <p:spPr>
          <a:xfrm flipH="1">
            <a:off x="11466252" y="1753299"/>
            <a:ext cx="2" cy="30219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E92C8998-A8E7-4D8A-8935-D6CA7D32984E}"/>
              </a:ext>
            </a:extLst>
          </p:cNvPr>
          <p:cNvSpPr txBox="1"/>
          <p:nvPr/>
        </p:nvSpPr>
        <p:spPr>
          <a:xfrm>
            <a:off x="11457785" y="3074457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60%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E36C103-E48E-4CBF-859F-50C5C568EB01}"/>
              </a:ext>
            </a:extLst>
          </p:cNvPr>
          <p:cNvSpPr txBox="1"/>
          <p:nvPr/>
        </p:nvSpPr>
        <p:spPr>
          <a:xfrm>
            <a:off x="6446546" y="5639456"/>
            <a:ext cx="442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Tunnel </a:t>
            </a:r>
            <a:r>
              <a:rPr lang="de-DE" dirty="0" err="1"/>
              <a:t>radius</a:t>
            </a:r>
            <a:r>
              <a:rPr lang="de-DE" dirty="0"/>
              <a:t> = 20m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FE406844-3119-4404-9A3E-BDBB452EB9F3}"/>
              </a:ext>
            </a:extLst>
          </p:cNvPr>
          <p:cNvSpPr/>
          <p:nvPr/>
        </p:nvSpPr>
        <p:spPr>
          <a:xfrm>
            <a:off x="3876316" y="1457874"/>
            <a:ext cx="578237" cy="305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F939B95-BBF4-4B2E-9CC5-0BF98644D764}"/>
              </a:ext>
            </a:extLst>
          </p:cNvPr>
          <p:cNvSpPr/>
          <p:nvPr/>
        </p:nvSpPr>
        <p:spPr>
          <a:xfrm>
            <a:off x="9637358" y="1457874"/>
            <a:ext cx="578237" cy="305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4FF571-BA00-43EF-A935-5FAC07D950F1}"/>
              </a:ext>
            </a:extLst>
          </p:cNvPr>
          <p:cNvSpPr txBox="1"/>
          <p:nvPr/>
        </p:nvSpPr>
        <p:spPr>
          <a:xfrm>
            <a:off x="734215" y="3789726"/>
            <a:ext cx="516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argument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drilling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cavern</a:t>
            </a:r>
            <a:r>
              <a:rPr lang="de-DE" dirty="0"/>
              <a:t> </a:t>
            </a:r>
            <a:r>
              <a:rPr lang="de-DE" dirty="0" err="1"/>
              <a:t>walls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improvement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high </a:t>
            </a:r>
            <a:r>
              <a:rPr lang="de-DE" i="1" dirty="0"/>
              <a:t>f</a:t>
            </a:r>
            <a:endParaRPr lang="de-DE" dirty="0"/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6FBB539-BF0B-468F-87CB-3EC520F7D658}"/>
              </a:ext>
            </a:extLst>
          </p:cNvPr>
          <p:cNvCxnSpPr>
            <a:cxnSpLocks/>
          </p:cNvCxnSpPr>
          <p:nvPr/>
        </p:nvCxnSpPr>
        <p:spPr>
          <a:xfrm>
            <a:off x="5744660" y="1753299"/>
            <a:ext cx="0" cy="973123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E4D6BB08-71A2-401F-98CD-360B1D2E1C78}"/>
              </a:ext>
            </a:extLst>
          </p:cNvPr>
          <p:cNvSpPr txBox="1"/>
          <p:nvPr/>
        </p:nvSpPr>
        <p:spPr>
          <a:xfrm>
            <a:off x="5744660" y="2088878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18%</a:t>
            </a:r>
          </a:p>
        </p:txBody>
      </p:sp>
    </p:spTree>
    <p:extLst>
      <p:ext uri="{BB962C8B-B14F-4D97-AF65-F5344CB8AC3E}">
        <p14:creationId xmlns:p14="http://schemas.microsoft.com/office/powerpoint/2010/main" val="148492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6119A-E552-42C2-8661-F31694E1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Gain</a:t>
            </a:r>
            <a:r>
              <a:rPr lang="de-DE" u="sng" dirty="0"/>
              <a:t> </a:t>
            </a:r>
            <a:r>
              <a:rPr lang="de-DE" u="sng" dirty="0" err="1"/>
              <a:t>from</a:t>
            </a:r>
            <a:r>
              <a:rPr lang="de-DE" u="sng" dirty="0"/>
              <a:t> in-Tunnel </a:t>
            </a:r>
            <a:r>
              <a:rPr lang="de-DE" u="sng" dirty="0" err="1"/>
              <a:t>Optimization</a:t>
            </a:r>
            <a:endParaRPr lang="de-DE" u="sng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C62C40-D437-488A-92C6-6F222AE8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19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7534497-F677-4C91-B682-AE2D5C34BA6D}"/>
              </a:ext>
            </a:extLst>
          </p:cNvPr>
          <p:cNvGrpSpPr/>
          <p:nvPr/>
        </p:nvGrpSpPr>
        <p:grpSpPr>
          <a:xfrm>
            <a:off x="10213125" y="86191"/>
            <a:ext cx="1813961" cy="1458127"/>
            <a:chOff x="8921221" y="900912"/>
            <a:chExt cx="1813961" cy="145812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839155A-9176-4954-B6D1-79E12D1C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39" r="66524"/>
            <a:stretch/>
          </p:blipFill>
          <p:spPr>
            <a:xfrm>
              <a:off x="9015335" y="1212662"/>
              <a:ext cx="1008095" cy="956051"/>
            </a:xfrm>
            <a:prstGeom prst="rect">
              <a:avLst/>
            </a:prstGeom>
          </p:spPr>
        </p:pic>
        <p:sp>
          <p:nvSpPr>
            <p:cNvPr id="20" name="Flussdiagramm: Verzweigung 19">
              <a:extLst>
                <a:ext uri="{FF2B5EF4-FFF2-40B4-BE49-F238E27FC236}">
                  <a16:creationId xmlns:a16="http://schemas.microsoft.com/office/drawing/2014/main" id="{2C862E60-66D0-471A-9B25-7EAF933607AF}"/>
                </a:ext>
              </a:extLst>
            </p:cNvPr>
            <p:cNvSpPr/>
            <p:nvPr/>
          </p:nvSpPr>
          <p:spPr>
            <a:xfrm>
              <a:off x="9913364" y="1296647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lussdiagramm: Verzweigung 20">
              <a:extLst>
                <a:ext uri="{FF2B5EF4-FFF2-40B4-BE49-F238E27FC236}">
                  <a16:creationId xmlns:a16="http://schemas.microsoft.com/office/drawing/2014/main" id="{13E3B6DB-B6CE-456B-BB94-DE35EA10EE73}"/>
                </a:ext>
              </a:extLst>
            </p:cNvPr>
            <p:cNvSpPr/>
            <p:nvPr/>
          </p:nvSpPr>
          <p:spPr>
            <a:xfrm>
              <a:off x="8998964" y="1517204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C6CBEF24-F90D-417E-9395-EAF43F614DC5}"/>
                </a:ext>
              </a:extLst>
            </p:cNvPr>
            <p:cNvSpPr/>
            <p:nvPr/>
          </p:nvSpPr>
          <p:spPr>
            <a:xfrm>
              <a:off x="9515811" y="1848599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39B1895-00B0-4D88-B97A-26E86327DE1B}"/>
                </a:ext>
              </a:extLst>
            </p:cNvPr>
            <p:cNvSpPr/>
            <p:nvPr/>
          </p:nvSpPr>
          <p:spPr>
            <a:xfrm>
              <a:off x="9152389" y="1444933"/>
              <a:ext cx="427839" cy="56842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6CBC34D-ED87-4373-9C9D-1DF7040394ED}"/>
                </a:ext>
              </a:extLst>
            </p:cNvPr>
            <p:cNvSpPr txBox="1"/>
            <p:nvPr/>
          </p:nvSpPr>
          <p:spPr>
            <a:xfrm>
              <a:off x="8921221" y="1989707"/>
              <a:ext cx="58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in </a:t>
              </a:r>
              <a:r>
                <a:rPr lang="de-DE" b="1" i="0" dirty="0">
                  <a:solidFill>
                    <a:schemeClr val="accent1"/>
                  </a:solidFill>
                  <a:effectLst/>
                </a:rPr>
                <a:t>●</a:t>
              </a:r>
              <a:endParaRPr lang="de-DE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E56354E-8A2F-4901-8080-29620C2A8320}"/>
                </a:ext>
              </a:extLst>
            </p:cNvPr>
            <p:cNvSpPr/>
            <p:nvPr/>
          </p:nvSpPr>
          <p:spPr>
            <a:xfrm>
              <a:off x="9519382" y="1212662"/>
              <a:ext cx="224647" cy="36338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58787EE-EEDC-44B2-B761-0D8ABF8ABD97}"/>
                </a:ext>
              </a:extLst>
            </p:cNvPr>
            <p:cNvSpPr/>
            <p:nvPr/>
          </p:nvSpPr>
          <p:spPr>
            <a:xfrm>
              <a:off x="9633963" y="1690688"/>
              <a:ext cx="279401" cy="369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493CA2AD-313D-4440-A1BC-41EA0AD1A0AB}"/>
                </a:ext>
              </a:extLst>
            </p:cNvPr>
            <p:cNvSpPr txBox="1"/>
            <p:nvPr/>
          </p:nvSpPr>
          <p:spPr>
            <a:xfrm>
              <a:off x="9456163" y="900912"/>
              <a:ext cx="100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end2 </a:t>
              </a:r>
              <a:r>
                <a:rPr lang="de-DE" b="1" dirty="0">
                  <a:solidFill>
                    <a:schemeClr val="accent6"/>
                  </a:solidFill>
                </a:rPr>
                <a:t>+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FEB1911-61E4-4F03-8D3C-62617B02044B}"/>
                </a:ext>
              </a:extLst>
            </p:cNvPr>
            <p:cNvSpPr txBox="1"/>
            <p:nvPr/>
          </p:nvSpPr>
          <p:spPr>
            <a:xfrm>
              <a:off x="9871116" y="1885259"/>
              <a:ext cx="86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7030A0"/>
                  </a:solidFill>
                </a:rPr>
                <a:t>end1 </a:t>
              </a:r>
              <a:r>
                <a:rPr lang="de-DE" b="1" i="0" dirty="0">
                  <a:solidFill>
                    <a:srgbClr val="7030A0"/>
                  </a:solidFill>
                  <a:effectLst/>
                </a:rPr>
                <a:t>■</a:t>
              </a:r>
              <a:endParaRPr lang="de-DE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21C8FC8-4582-4719-BA44-BB7EC40D7A85}"/>
              </a:ext>
            </a:extLst>
          </p:cNvPr>
          <p:cNvGrpSpPr/>
          <p:nvPr/>
        </p:nvGrpSpPr>
        <p:grpSpPr>
          <a:xfrm>
            <a:off x="9633953" y="920353"/>
            <a:ext cx="553417" cy="483973"/>
            <a:chOff x="448733" y="3844448"/>
            <a:chExt cx="3127053" cy="2511902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5123D846-3720-49ED-9901-C8A7D982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32" name="Flussdiagramm: Verzweigung 31">
              <a:extLst>
                <a:ext uri="{FF2B5EF4-FFF2-40B4-BE49-F238E27FC236}">
                  <a16:creationId xmlns:a16="http://schemas.microsoft.com/office/drawing/2014/main" id="{13335F2E-36EB-44F6-93FC-AB7B968FF8AE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lussdiagramm: Verzweigung 33">
              <a:extLst>
                <a:ext uri="{FF2B5EF4-FFF2-40B4-BE49-F238E27FC236}">
                  <a16:creationId xmlns:a16="http://schemas.microsoft.com/office/drawing/2014/main" id="{8858FAA2-4BA4-4A6B-8E76-7EFD26D3F439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Verzweigung 34">
              <a:extLst>
                <a:ext uri="{FF2B5EF4-FFF2-40B4-BE49-F238E27FC236}">
                  <a16:creationId xmlns:a16="http://schemas.microsoft.com/office/drawing/2014/main" id="{D88942FC-F2B7-4DD6-9DA3-318C6EA357D0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F5344FAD-94EA-4FD4-ABB0-9759CA5A4219}"/>
              </a:ext>
            </a:extLst>
          </p:cNvPr>
          <p:cNvSpPr txBox="1"/>
          <p:nvPr/>
        </p:nvSpPr>
        <p:spPr>
          <a:xfrm>
            <a:off x="643467" y="1753299"/>
            <a:ext cx="45635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>
                <a:sym typeface="Wingdings" panose="05000000000000000000" pitchFamily="2" charset="2"/>
              </a:rPr>
              <a:t> 17 </a:t>
            </a:r>
            <a:r>
              <a:rPr lang="de-DE" sz="2400" dirty="0" err="1">
                <a:sym typeface="Wingdings" panose="05000000000000000000" pitchFamily="2" charset="2"/>
              </a:rPr>
              <a:t>boreholes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with</a:t>
            </a:r>
            <a:r>
              <a:rPr lang="de-DE" sz="2400" dirty="0">
                <a:sym typeface="Wingdings" panose="05000000000000000000" pitchFamily="2" charset="2"/>
              </a:rPr>
              <a:t> additional in-tunnel </a:t>
            </a:r>
            <a:r>
              <a:rPr lang="de-DE" sz="2400" dirty="0" err="1">
                <a:sym typeface="Wingdings" panose="05000000000000000000" pitchFamily="2" charset="2"/>
              </a:rPr>
              <a:t>seismometers</a:t>
            </a:r>
            <a:endParaRPr lang="de-DE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ym typeface="Wingdings" panose="05000000000000000000" pitchFamily="2" charset="2"/>
              </a:rPr>
              <a:t>Similar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effects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with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already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placed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seismometers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Combined</a:t>
            </a:r>
            <a:r>
              <a:rPr lang="de-DE" sz="2400" dirty="0"/>
              <a:t> in-tunnel and </a:t>
            </a:r>
            <a:r>
              <a:rPr lang="de-DE" sz="2400" dirty="0" err="1"/>
              <a:t>volume</a:t>
            </a:r>
            <a:r>
              <a:rPr lang="de-DE" sz="2400" dirty="0"/>
              <a:t> </a:t>
            </a:r>
            <a:r>
              <a:rPr lang="de-DE" sz="2400" dirty="0" err="1"/>
              <a:t>optimization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regard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actual</a:t>
            </a:r>
            <a:r>
              <a:rPr lang="de-DE" sz="2400" dirty="0"/>
              <a:t> </a:t>
            </a:r>
            <a:r>
              <a:rPr lang="de-DE" sz="2400" dirty="0" err="1"/>
              <a:t>cost</a:t>
            </a:r>
            <a:r>
              <a:rPr lang="de-DE" sz="2400" dirty="0"/>
              <a:t> (€) will follow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6D76805-8E44-4FFB-B663-3E0A2E117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05" t="7829" r="7792" b="4220"/>
          <a:stretch/>
        </p:blipFill>
        <p:spPr>
          <a:xfrm>
            <a:off x="5216965" y="1439870"/>
            <a:ext cx="3979818" cy="3587866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B643365-7107-44FB-936A-ADB84A711C0C}"/>
              </a:ext>
            </a:extLst>
          </p:cNvPr>
          <p:cNvCxnSpPr>
            <a:cxnSpLocks/>
          </p:cNvCxnSpPr>
          <p:nvPr/>
        </p:nvCxnSpPr>
        <p:spPr>
          <a:xfrm>
            <a:off x="6257369" y="3811741"/>
            <a:ext cx="0" cy="114723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38D27CB9-3726-42BA-8A71-9E91EF8E75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43" t="7829"/>
          <a:stretch/>
        </p:blipFill>
        <p:spPr>
          <a:xfrm>
            <a:off x="7560742" y="2970649"/>
            <a:ext cx="4374456" cy="3785652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23D7C6E-22A7-469D-8D5F-F22067E3B039}"/>
              </a:ext>
            </a:extLst>
          </p:cNvPr>
          <p:cNvCxnSpPr>
            <a:cxnSpLocks/>
          </p:cNvCxnSpPr>
          <p:nvPr/>
        </p:nvCxnSpPr>
        <p:spPr>
          <a:xfrm>
            <a:off x="11554657" y="3187030"/>
            <a:ext cx="1" cy="60777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7FCF4716-2CB7-4FCF-9AC3-2A188D140E01}"/>
              </a:ext>
            </a:extLst>
          </p:cNvPr>
          <p:cNvSpPr txBox="1"/>
          <p:nvPr/>
        </p:nvSpPr>
        <p:spPr>
          <a:xfrm>
            <a:off x="6257369" y="3107267"/>
            <a:ext cx="148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underground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5DF421-935B-419B-B23E-59E13517E0DB}"/>
              </a:ext>
            </a:extLst>
          </p:cNvPr>
          <p:cNvSpPr txBox="1"/>
          <p:nvPr/>
        </p:nvSpPr>
        <p:spPr>
          <a:xfrm>
            <a:off x="7469098" y="3610142"/>
            <a:ext cx="32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DDE4A5-498C-41BD-8B02-42648E61ADBB}"/>
              </a:ext>
            </a:extLst>
          </p:cNvPr>
          <p:cNvSpPr txBox="1"/>
          <p:nvPr/>
        </p:nvSpPr>
        <p:spPr>
          <a:xfrm>
            <a:off x="7952513" y="3936764"/>
            <a:ext cx="17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surface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262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88245-EF1B-4128-9BC8-93AB2CCA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372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The Setup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8CA74-5A47-40BB-BE72-82A5D4E8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6B0990-53A0-4F84-B064-BB21A816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31" y="3524207"/>
            <a:ext cx="3616071" cy="266841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1688FA-327F-4C2E-B2B8-81BF8251C84E}"/>
              </a:ext>
            </a:extLst>
          </p:cNvPr>
          <p:cNvGrpSpPr/>
          <p:nvPr/>
        </p:nvGrpSpPr>
        <p:grpSpPr>
          <a:xfrm>
            <a:off x="7474445" y="3333794"/>
            <a:ext cx="3879355" cy="3149711"/>
            <a:chOff x="2430060" y="1468072"/>
            <a:chExt cx="5763936" cy="4888278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4E83F21-8E55-44B3-94DF-8D50DBBA7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0"/>
            <a:stretch/>
          </p:blipFill>
          <p:spPr>
            <a:xfrm>
              <a:off x="2504113" y="1468072"/>
              <a:ext cx="5689883" cy="466106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530F21D-B6AC-4169-8075-30F130BA9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84"/>
            <a:stretch/>
          </p:blipFill>
          <p:spPr>
            <a:xfrm>
              <a:off x="2430060" y="6136122"/>
              <a:ext cx="5689885" cy="22022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FD986B0-D815-4319-AFD5-27F815325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3215178" y="5970700"/>
              <a:ext cx="210428" cy="16542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2934947-D559-468A-B7A9-A850429DE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5515015" y="5964993"/>
              <a:ext cx="210428" cy="165422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977395F-48FF-4381-831D-926CBCF78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7829717" y="5964994"/>
              <a:ext cx="210428" cy="16542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FB160922-58E2-4200-AE24-4004799C4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3" t="11847" r="86342" b="85012"/>
            <a:stretch/>
          </p:blipFill>
          <p:spPr>
            <a:xfrm>
              <a:off x="5711154" y="5850117"/>
              <a:ext cx="57779" cy="14704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9519A54-6345-4381-B85A-ABA438241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8" t="30734" r="86096" b="67247"/>
            <a:stretch/>
          </p:blipFill>
          <p:spPr>
            <a:xfrm>
              <a:off x="8019150" y="5883381"/>
              <a:ext cx="79801" cy="98893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BFDED88-E2E3-4CAF-BF6D-16AA64036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9" t="94586" r="82873" b="3772"/>
            <a:stretch/>
          </p:blipFill>
          <p:spPr>
            <a:xfrm rot="10800000">
              <a:off x="3393771" y="5909233"/>
              <a:ext cx="77833" cy="78261"/>
            </a:xfrm>
            <a:prstGeom prst="rect">
              <a:avLst/>
            </a:prstGeom>
          </p:spPr>
        </p:pic>
      </p:grpSp>
      <p:sp>
        <p:nvSpPr>
          <p:cNvPr id="17" name="Rechteck 16">
            <a:extLst>
              <a:ext uri="{FF2B5EF4-FFF2-40B4-BE49-F238E27FC236}">
                <a16:creationId xmlns:a16="http://schemas.microsoft.com/office/drawing/2014/main" id="{A75E59D8-E8A3-480C-A47E-F6CD9C120803}"/>
              </a:ext>
            </a:extLst>
          </p:cNvPr>
          <p:cNvSpPr/>
          <p:nvPr/>
        </p:nvSpPr>
        <p:spPr>
          <a:xfrm>
            <a:off x="9365250" y="3685809"/>
            <a:ext cx="1379484" cy="11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838B7CC-B74B-467F-A392-5D30FEFE1DF9}"/>
              </a:ext>
            </a:extLst>
          </p:cNvPr>
          <p:cNvSpPr txBox="1"/>
          <p:nvPr/>
        </p:nvSpPr>
        <p:spPr>
          <a:xfrm rot="16200000">
            <a:off x="9706416" y="4328104"/>
            <a:ext cx="3310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u="none" strike="noStrike" dirty="0">
                <a:solidFill>
                  <a:schemeClr val="bg1">
                    <a:lumMod val="50000"/>
                  </a:schemeClr>
                </a:solidFill>
                <a:effectLst/>
                <a:ea typeface="Cambria" panose="02040503050406030204" pitchFamily="18" charset="0"/>
              </a:rPr>
              <a:t>Hild et al., arXiv:1012.0908</a:t>
            </a:r>
            <a:endParaRPr lang="de-DE" sz="1600" dirty="0">
              <a:solidFill>
                <a:schemeClr val="bg1">
                  <a:lumMod val="50000"/>
                </a:schemeClr>
              </a:solidFill>
              <a:effectLst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7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88245-EF1B-4128-9BC8-93AB2CCA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180" y="946194"/>
            <a:ext cx="11551640" cy="2387600"/>
          </a:xfrm>
        </p:spPr>
        <p:txBody>
          <a:bodyPr>
            <a:normAutofit/>
          </a:bodyPr>
          <a:lstStyle/>
          <a:p>
            <a:r>
              <a:rPr lang="en-US" dirty="0"/>
              <a:t>Simulations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D223CD-EDD8-45DB-B341-96A329FC2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62"/>
            <a:ext cx="9144000" cy="1655762"/>
          </a:xfrm>
        </p:spPr>
        <p:txBody>
          <a:bodyPr/>
          <a:lstStyle/>
          <a:p>
            <a:r>
              <a:rPr lang="de-DE" dirty="0" err="1"/>
              <a:t>Towards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8CA74-5A47-40BB-BE72-82A5D4E8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66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41466395-BBCB-48FF-BF9F-CBF9CF101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19" y="-67745"/>
            <a:ext cx="7156181" cy="71561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5D6EED-0C14-46E7-9A05-3F7059ECF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Seismic</a:t>
            </a:r>
            <a:r>
              <a:rPr lang="de-DE" u="sng" dirty="0"/>
              <a:t> Simulation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40E4918-D7F1-455A-A712-8DF93DEF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21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A98305-44EB-45F8-8A90-E3D8DB20C8BF}"/>
              </a:ext>
            </a:extLst>
          </p:cNvPr>
          <p:cNvSpPr txBox="1"/>
          <p:nvPr/>
        </p:nvSpPr>
        <p:spPr>
          <a:xfrm>
            <a:off x="363956" y="2818199"/>
            <a:ext cx="3313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Simulation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fluctuations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 </a:t>
            </a:r>
            <a:r>
              <a:rPr lang="de-DE" dirty="0" err="1"/>
              <a:t>waves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, time-limited </a:t>
            </a:r>
            <a:r>
              <a:rPr lang="de-DE" dirty="0" err="1"/>
              <a:t>sources</a:t>
            </a:r>
            <a:endParaRPr lang="de-DE" dirty="0"/>
          </a:p>
          <a:p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E7055CE-DE79-4592-BF0A-8E951ED05131}"/>
              </a:ext>
            </a:extLst>
          </p:cNvPr>
          <p:cNvGrpSpPr/>
          <p:nvPr/>
        </p:nvGrpSpPr>
        <p:grpSpPr>
          <a:xfrm>
            <a:off x="417196" y="3733260"/>
            <a:ext cx="3207170" cy="1333838"/>
            <a:chOff x="8852641" y="125807"/>
            <a:chExt cx="3207170" cy="1333838"/>
          </a:xfrm>
        </p:grpSpPr>
        <p:sp>
          <p:nvSpPr>
            <p:cNvPr id="12" name="Flussdiagramm: Verzweigung 11">
              <a:extLst>
                <a:ext uri="{FF2B5EF4-FFF2-40B4-BE49-F238E27FC236}">
                  <a16:creationId xmlns:a16="http://schemas.microsoft.com/office/drawing/2014/main" id="{653F7238-8EBA-468B-AD9D-42D17B7C9EC8}"/>
                </a:ext>
              </a:extLst>
            </p:cNvPr>
            <p:cNvSpPr/>
            <p:nvPr/>
          </p:nvSpPr>
          <p:spPr>
            <a:xfrm>
              <a:off x="8897019" y="252295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0E65077-4217-4E6B-9492-B38370169774}"/>
                </a:ext>
              </a:extLst>
            </p:cNvPr>
            <p:cNvSpPr txBox="1"/>
            <p:nvPr/>
          </p:nvSpPr>
          <p:spPr>
            <a:xfrm>
              <a:off x="9195009" y="125807"/>
              <a:ext cx="2450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Seismometer </a:t>
              </a:r>
              <a:r>
                <a:rPr lang="de-DE" dirty="0" err="1"/>
                <a:t>projection</a:t>
              </a:r>
              <a:r>
                <a:rPr lang="de-DE" dirty="0"/>
                <a:t> in z=0-plane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450B16D-C00E-48FD-AA9B-4EDDE6D96480}"/>
                </a:ext>
              </a:extLst>
            </p:cNvPr>
            <p:cNvSpPr/>
            <p:nvPr/>
          </p:nvSpPr>
          <p:spPr>
            <a:xfrm>
              <a:off x="8852642" y="798662"/>
              <a:ext cx="209018" cy="221782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8939E44-1D53-4B3D-9840-A234D957F1B6}"/>
                </a:ext>
              </a:extLst>
            </p:cNvPr>
            <p:cNvSpPr txBox="1"/>
            <p:nvPr/>
          </p:nvSpPr>
          <p:spPr>
            <a:xfrm>
              <a:off x="9195009" y="731613"/>
              <a:ext cx="1325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Cavern</a:t>
              </a:r>
              <a:endParaRPr lang="de-DE" dirty="0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1AADB77-7BD9-4BA1-8BF2-09935AE5664D}"/>
                </a:ext>
              </a:extLst>
            </p:cNvPr>
            <p:cNvCxnSpPr/>
            <p:nvPr/>
          </p:nvCxnSpPr>
          <p:spPr>
            <a:xfrm>
              <a:off x="8852641" y="1274979"/>
              <a:ext cx="29157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45DE779-F8E8-4CBD-A73E-E6C3F1CFA83A}"/>
                </a:ext>
              </a:extLst>
            </p:cNvPr>
            <p:cNvSpPr txBox="1"/>
            <p:nvPr/>
          </p:nvSpPr>
          <p:spPr>
            <a:xfrm>
              <a:off x="9195009" y="1090313"/>
              <a:ext cx="2864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Force on </a:t>
              </a:r>
              <a:r>
                <a:rPr lang="de-DE" dirty="0" err="1"/>
                <a:t>mirror</a:t>
              </a:r>
              <a:r>
                <a:rPr lang="de-DE" dirty="0"/>
                <a:t> (x-</a:t>
              </a:r>
              <a:r>
                <a:rPr lang="de-DE" dirty="0" err="1"/>
                <a:t>direction</a:t>
              </a:r>
              <a:r>
                <a:rPr lang="de-DE" dirty="0"/>
                <a:t>)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B877479D-5626-43B9-A881-2C91E8DD8B30}"/>
              </a:ext>
            </a:extLst>
          </p:cNvPr>
          <p:cNvSpPr/>
          <p:nvPr/>
        </p:nvSpPr>
        <p:spPr>
          <a:xfrm>
            <a:off x="241300" y="2700867"/>
            <a:ext cx="4043128" cy="248073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B0F4B38-2ED0-4875-BC06-0E6E8DEF1D05}"/>
              </a:ext>
            </a:extLst>
          </p:cNvPr>
          <p:cNvSpPr/>
          <p:nvPr/>
        </p:nvSpPr>
        <p:spPr>
          <a:xfrm>
            <a:off x="5385287" y="616416"/>
            <a:ext cx="3225313" cy="306235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54497A1-D27A-4CBD-A3C4-904659071CB3}"/>
              </a:ext>
            </a:extLst>
          </p:cNvPr>
          <p:cNvSpPr txBox="1"/>
          <p:nvPr/>
        </p:nvSpPr>
        <p:spPr>
          <a:xfrm>
            <a:off x="359863" y="5281999"/>
            <a:ext cx="321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seismometer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BAC9C6-EBCA-4E46-A7DB-983C12FFDC75}"/>
              </a:ext>
            </a:extLst>
          </p:cNvPr>
          <p:cNvSpPr/>
          <p:nvPr/>
        </p:nvSpPr>
        <p:spPr>
          <a:xfrm>
            <a:off x="5385287" y="3826934"/>
            <a:ext cx="6546650" cy="278553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5C9B556-1B0A-462B-8ACB-EF142C979AAB}"/>
              </a:ext>
            </a:extLst>
          </p:cNvPr>
          <p:cNvSpPr/>
          <p:nvPr/>
        </p:nvSpPr>
        <p:spPr>
          <a:xfrm>
            <a:off x="260063" y="5288565"/>
            <a:ext cx="3068076" cy="36276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9074971-4FBD-4A37-92E3-6BEFD81993BD}"/>
              </a:ext>
            </a:extLst>
          </p:cNvPr>
          <p:cNvSpPr txBox="1"/>
          <p:nvPr/>
        </p:nvSpPr>
        <p:spPr>
          <a:xfrm>
            <a:off x="359863" y="5835535"/>
            <a:ext cx="4430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WF*</a:t>
            </a:r>
            <a:r>
              <a:rPr lang="de-DE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seismometer</a:t>
            </a:r>
            <a:r>
              <a:rPr lang="de-D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data</a:t>
            </a:r>
            <a:r>
              <a:rPr lang="de-DE" dirty="0"/>
              <a:t> (WF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correlations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simulations</a:t>
            </a:r>
            <a:r>
              <a:rPr lang="de-DE" dirty="0"/>
              <a:t>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B418FDA-1846-4B69-84DD-F2EB94420528}"/>
              </a:ext>
            </a:extLst>
          </p:cNvPr>
          <p:cNvSpPr/>
          <p:nvPr/>
        </p:nvSpPr>
        <p:spPr>
          <a:xfrm>
            <a:off x="10623550" y="976312"/>
            <a:ext cx="831849" cy="1365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12AC5FC-6EDA-4B42-8089-3EFE3C680C18}"/>
              </a:ext>
            </a:extLst>
          </p:cNvPr>
          <p:cNvSpPr/>
          <p:nvPr/>
        </p:nvSpPr>
        <p:spPr>
          <a:xfrm>
            <a:off x="241300" y="5834477"/>
            <a:ext cx="4540537" cy="6404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E422A61-4D18-42DF-9BA2-6885A39C4247}"/>
              </a:ext>
            </a:extLst>
          </p:cNvPr>
          <p:cNvSpPr txBox="1"/>
          <p:nvPr/>
        </p:nvSpPr>
        <p:spPr>
          <a:xfrm>
            <a:off x="241300" y="1434677"/>
            <a:ext cx="5234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Real-time </a:t>
            </a:r>
            <a:r>
              <a:rPr lang="de-DE" sz="2400" dirty="0" err="1"/>
              <a:t>prediction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Newtonian</a:t>
            </a:r>
            <a:r>
              <a:rPr lang="de-DE" sz="2400" dirty="0"/>
              <a:t> Noise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wave</a:t>
            </a:r>
            <a:r>
              <a:rPr lang="de-DE" sz="2400" dirty="0"/>
              <a:t> </a:t>
            </a:r>
            <a:r>
              <a:rPr lang="de-DE" sz="2400" dirty="0" err="1"/>
              <a:t>packages</a:t>
            </a:r>
            <a:r>
              <a:rPr lang="de-DE" sz="2400" dirty="0"/>
              <a:t>, </a:t>
            </a:r>
            <a:r>
              <a:rPr lang="de-DE" sz="2400" dirty="0" err="1"/>
              <a:t>moving</a:t>
            </a:r>
            <a:r>
              <a:rPr lang="de-DE" sz="2400" dirty="0"/>
              <a:t> </a:t>
            </a:r>
            <a:r>
              <a:rPr lang="de-DE" sz="2400" dirty="0" err="1"/>
              <a:t>away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analytic</a:t>
            </a:r>
            <a:r>
              <a:rPr lang="de-DE" sz="2400" dirty="0"/>
              <a:t> </a:t>
            </a:r>
            <a:r>
              <a:rPr lang="de-DE" sz="2400" dirty="0" err="1"/>
              <a:t>calculation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417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BE97A-8592-40B0-A392-23A766DF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514"/>
            <a:ext cx="10515600" cy="1325563"/>
          </a:xfrm>
        </p:spPr>
        <p:txBody>
          <a:bodyPr/>
          <a:lstStyle/>
          <a:p>
            <a:r>
              <a:rPr lang="de-DE" u="sng" dirty="0"/>
              <a:t>Summary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A9AE63-74E8-460E-8776-70850FAE1DE2}"/>
              </a:ext>
            </a:extLst>
          </p:cNvPr>
          <p:cNvSpPr txBox="1"/>
          <p:nvPr/>
        </p:nvSpPr>
        <p:spPr>
          <a:xfrm>
            <a:off x="1013392" y="1458496"/>
            <a:ext cx="50826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dobe Clean DC"/>
              </a:rPr>
              <a:t>Many results by Francesca, Jan et al. reproduced for &lt; 20 seismometers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dobe Clean DC"/>
              </a:rPr>
              <a:t>Optimization for &gt; 20 seismometers now possible but probably needs other optimization methods </a:t>
            </a:r>
            <a:r>
              <a:rPr lang="en-US" sz="2400" dirty="0">
                <a:solidFill>
                  <a:srgbClr val="000000"/>
                </a:solidFill>
                <a:latin typeface="Adobe Clean DC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0000"/>
                </a:solidFill>
                <a:latin typeface="Adobe Clean DC"/>
              </a:rPr>
              <a:t> ongoing work with gradient-based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dobe Clean DC"/>
              </a:rPr>
              <a:t>Performed studies of adding seismometers in tunnels </a:t>
            </a:r>
            <a:r>
              <a:rPr lang="en-US" sz="2400" dirty="0">
                <a:solidFill>
                  <a:srgbClr val="000000"/>
                </a:solidFill>
                <a:latin typeface="Adobe Clean DC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0000"/>
                </a:solidFill>
                <a:latin typeface="Adobe Clean DC"/>
              </a:rPr>
              <a:t> can reduce number of necessary boreholes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dobe Clean DC"/>
              </a:rPr>
              <a:t>Working towards a more realistic optimization based on simulations</a:t>
            </a:r>
            <a:endParaRPr lang="en-US" sz="2400" dirty="0">
              <a:solidFill>
                <a:prstClr val="black"/>
              </a:solidFill>
              <a:latin typeface="Adobe Clean D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847889-319B-4D62-9E2A-794F76BC9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22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B7E93A-5A04-4DB4-B0E4-5EC0F3D83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98" y="397604"/>
            <a:ext cx="4027602" cy="40276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1A816CA-6B6E-46EE-B2FA-995F618D6A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6156" r="8611" b="7340"/>
          <a:stretch/>
        </p:blipFill>
        <p:spPr>
          <a:xfrm>
            <a:off x="8105170" y="4252482"/>
            <a:ext cx="2743200" cy="24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8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88245-EF1B-4128-9BC8-93AB2CCA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180" y="946194"/>
            <a:ext cx="11551640" cy="2387600"/>
          </a:xfrm>
        </p:spPr>
        <p:txBody>
          <a:bodyPr>
            <a:normAutofit/>
          </a:bodyPr>
          <a:lstStyle/>
          <a:p>
            <a:r>
              <a:rPr lang="en-US" dirty="0"/>
              <a:t>Backup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D223CD-EDD8-45DB-B341-96A329FC2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62"/>
            <a:ext cx="9144000" cy="165576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8CA74-5A47-40BB-BE72-82A5D4E8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594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E0133-251F-4801-8D41-A05C1A88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LBFGS-</a:t>
            </a:r>
            <a:r>
              <a:rPr lang="de-DE" u="sng" dirty="0" err="1"/>
              <a:t>Results</a:t>
            </a:r>
            <a:endParaRPr lang="de-DE" u="sng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3EE222-D2A7-4540-93F1-439027A50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310" y="1364832"/>
            <a:ext cx="5859710" cy="52737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F12352-82AB-48CB-B861-F40648C39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0924" y="1364831"/>
            <a:ext cx="5859710" cy="52737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A93056F-AB3A-42FC-896E-95AA0ECC5C3A}"/>
              </a:ext>
            </a:extLst>
          </p:cNvPr>
          <p:cNvSpPr txBox="1"/>
          <p:nvPr/>
        </p:nvSpPr>
        <p:spPr>
          <a:xfrm rot="20418670">
            <a:off x="3183527" y="2366202"/>
            <a:ext cx="730673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de-DE" sz="9600" dirty="0" err="1">
                <a:blipFill dpi="0" rotWithShape="1">
                  <a:blip r:embed="rId6">
                    <a:alphaModFix amt="50000"/>
                  </a:blip>
                  <a:srcRect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  <a:endParaRPr lang="de-DE" sz="9600" dirty="0">
              <a:blipFill dpi="0" rotWithShape="1">
                <a:blip r:embed="rId6">
                  <a:alphaModFix amt="50000"/>
                </a:blip>
                <a:srcRect/>
                <a:tile tx="0" ty="0" sx="100000" sy="100000" flip="none" algn="tl"/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27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C3D42FD-2CF3-43D1-BACC-529DAD3E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989001"/>
            <a:ext cx="6521109" cy="58689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4FE8433-7552-42D9-82C1-44C7A29E5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28623" y="989000"/>
            <a:ext cx="6521109" cy="58689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13D1CC9-BC21-4ACB-997A-CEA1657B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Confidence </a:t>
            </a:r>
            <a:r>
              <a:rPr lang="de-DE" u="sng" dirty="0" err="1"/>
              <a:t>for</a:t>
            </a:r>
            <a:r>
              <a:rPr lang="de-DE" u="sng" dirty="0"/>
              <a:t> Analytical </a:t>
            </a:r>
            <a:r>
              <a:rPr lang="de-DE" u="sng" dirty="0" err="1"/>
              <a:t>Results</a:t>
            </a:r>
            <a:endParaRPr lang="de-DE" u="sng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ECE5776-270C-403C-B663-F8B04F046492}"/>
              </a:ext>
            </a:extLst>
          </p:cNvPr>
          <p:cNvSpPr txBox="1"/>
          <p:nvPr/>
        </p:nvSpPr>
        <p:spPr>
          <a:xfrm>
            <a:off x="7295949" y="2781701"/>
            <a:ext cx="189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Random </a:t>
            </a:r>
            <a:r>
              <a:rPr lang="de-DE" dirty="0" err="1"/>
              <a:t>positions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419C2B-A4C7-42F4-9E39-106A4226F15E}"/>
              </a:ext>
            </a:extLst>
          </p:cNvPr>
          <p:cNvSpPr txBox="1"/>
          <p:nvPr/>
        </p:nvSpPr>
        <p:spPr>
          <a:xfrm>
            <a:off x="1195932" y="2781701"/>
            <a:ext cx="228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30D2EC-D699-45BA-8D64-9C3BD3EA37E7}"/>
              </a:ext>
            </a:extLst>
          </p:cNvPr>
          <p:cNvSpPr txBox="1"/>
          <p:nvPr/>
        </p:nvSpPr>
        <p:spPr>
          <a:xfrm>
            <a:off x="8335875" y="269507"/>
            <a:ext cx="361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Plain </a:t>
            </a:r>
            <a:r>
              <a:rPr lang="de-DE" dirty="0" err="1"/>
              <a:t>waves</a:t>
            </a:r>
            <a:r>
              <a:rPr lang="de-DE" dirty="0"/>
              <a:t>, WF in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  <a:p>
            <a:r>
              <a:rPr lang="de-DE" dirty="0"/>
              <a:t>4500 </a:t>
            </a:r>
            <a:r>
              <a:rPr lang="de-DE" dirty="0" err="1"/>
              <a:t>training</a:t>
            </a:r>
            <a:r>
              <a:rPr lang="de-DE" dirty="0"/>
              <a:t>, 500 </a:t>
            </a: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C096E5B-CA62-492E-A1C4-62F8AA090006}"/>
              </a:ext>
            </a:extLst>
          </p:cNvPr>
          <p:cNvSpPr txBox="1"/>
          <p:nvPr/>
        </p:nvSpPr>
        <p:spPr>
          <a:xfrm rot="20418670">
            <a:off x="3183527" y="2366202"/>
            <a:ext cx="7306734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de-DE" sz="9600" dirty="0" err="1">
                <a:blipFill dpi="0" rotWithShape="1">
                  <a:blip r:embed="rId6">
                    <a:alphaModFix amt="50000"/>
                  </a:blip>
                  <a:srcRect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  <a:endParaRPr lang="de-DE" sz="9600" dirty="0">
              <a:blipFill dpi="0" rotWithShape="1">
                <a:blip r:embed="rId6">
                  <a:alphaModFix amt="50000"/>
                </a:blip>
                <a:srcRect/>
                <a:tile tx="0" ty="0" sx="100000" sy="100000" flip="none" algn="tl"/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244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88245-EF1B-4128-9BC8-93AB2CCA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180" y="946194"/>
            <a:ext cx="11551640" cy="2387600"/>
          </a:xfrm>
        </p:spPr>
        <p:txBody>
          <a:bodyPr>
            <a:normAutofit/>
          </a:bodyPr>
          <a:lstStyle/>
          <a:p>
            <a:r>
              <a:rPr lang="en-US" dirty="0"/>
              <a:t>Question: Limit of optimization?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D223CD-EDD8-45DB-B341-96A329FC2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62"/>
            <a:ext cx="9144000" cy="1655762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find a simple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all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attempts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8CA74-5A47-40BB-BE72-82A5D4E8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481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CF0F692-FFDE-46A0-BC70-A6E864483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1" y="1065185"/>
            <a:ext cx="6342776" cy="57084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2D80EF-A466-4796-A63D-F9E92653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Performance </a:t>
            </a:r>
            <a:r>
              <a:rPr lang="de-DE" u="sng" dirty="0" err="1"/>
              <a:t>of</a:t>
            </a:r>
            <a:r>
              <a:rPr lang="de-DE" u="sng" dirty="0"/>
              <a:t> a simple </a:t>
            </a:r>
            <a:r>
              <a:rPr lang="de-DE" u="sng" dirty="0" err="1"/>
              <a:t>grid</a:t>
            </a:r>
            <a:endParaRPr lang="de-DE" u="sng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3672E0-B2FC-41A6-8332-D63D9FF0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27</a:t>
            </a:fld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2FB9BBE-6C71-4237-B191-01C62AAA84B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749882" y="2982446"/>
            <a:ext cx="3615652" cy="268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01465C5-43D2-4BE8-8EC4-FE43C98DA6B6}"/>
              </a:ext>
            </a:extLst>
          </p:cNvPr>
          <p:cNvSpPr txBox="1"/>
          <p:nvPr/>
        </p:nvSpPr>
        <p:spPr>
          <a:xfrm>
            <a:off x="7365534" y="2382281"/>
            <a:ext cx="4496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seismometers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quarter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wavelength</a:t>
            </a:r>
            <a:r>
              <a:rPr lang="de-DE" dirty="0"/>
              <a:t>,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–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all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attempts</a:t>
            </a:r>
            <a:r>
              <a:rPr lang="de-DE" dirty="0"/>
              <a:t>. </a:t>
            </a:r>
            <a:r>
              <a:rPr lang="de-DE" dirty="0" err="1"/>
              <a:t>That‘s</a:t>
            </a:r>
            <a:r>
              <a:rPr lang="de-DE" dirty="0"/>
              <a:t> </a:t>
            </a:r>
            <a:r>
              <a:rPr lang="de-DE" dirty="0" err="1"/>
              <a:t>depressing</a:t>
            </a:r>
            <a:r>
              <a:rPr lang="de-DE" dirty="0"/>
              <a:t>. </a:t>
            </a:r>
            <a:r>
              <a:rPr lang="de-DE" dirty="0">
                <a:sym typeface="Wingdings" panose="05000000000000000000" pitchFamily="2" charset="2"/>
              </a:rPr>
              <a:t>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28537E3-7E0C-4E58-AD55-142D5DF42EA6}"/>
              </a:ext>
            </a:extLst>
          </p:cNvPr>
          <p:cNvSpPr txBox="1"/>
          <p:nvPr/>
        </p:nvSpPr>
        <p:spPr>
          <a:xfrm>
            <a:off x="6912178" y="1426073"/>
            <a:ext cx="5156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Residual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4x4x4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cubic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total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2*</a:t>
            </a:r>
            <a:r>
              <a:rPr lang="de-DE" dirty="0" err="1"/>
              <a:t>gridsize</a:t>
            </a:r>
            <a:r>
              <a:rPr lang="de-DE" dirty="0"/>
              <a:t> </a:t>
            </a:r>
            <a:r>
              <a:rPr lang="de-DE" dirty="0" err="1"/>
              <a:t>centered</a:t>
            </a:r>
            <a:r>
              <a:rPr lang="de-DE" dirty="0"/>
              <a:t> at (0,0,0)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corner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1F6C934-4DBC-4A9D-A5EC-1ADFCC0480DC}"/>
              </a:ext>
            </a:extLst>
          </p:cNvPr>
          <p:cNvSpPr txBox="1"/>
          <p:nvPr/>
        </p:nvSpPr>
        <p:spPr>
          <a:xfrm>
            <a:off x="4787317" y="2033371"/>
            <a:ext cx="190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=DE&lt;=ADAM </a:t>
            </a:r>
            <a:r>
              <a:rPr lang="de-DE" dirty="0" err="1"/>
              <a:t>for</a:t>
            </a:r>
            <a:r>
              <a:rPr lang="de-DE" dirty="0"/>
              <a:t> N=64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810DFC4-BDB0-47D4-AAAF-7E53536E606B}"/>
              </a:ext>
            </a:extLst>
          </p:cNvPr>
          <p:cNvSpPr txBox="1"/>
          <p:nvPr/>
        </p:nvSpPr>
        <p:spPr>
          <a:xfrm>
            <a:off x="6803121" y="3559920"/>
            <a:ext cx="505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really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global </a:t>
            </a:r>
            <a:r>
              <a:rPr lang="de-DE" dirty="0" err="1"/>
              <a:t>minimum</a:t>
            </a:r>
            <a:r>
              <a:rPr lang="de-DE" dirty="0"/>
              <a:t>. A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good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news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because</a:t>
            </a:r>
            <a:r>
              <a:rPr lang="de-DE" dirty="0">
                <a:sym typeface="Wingdings" panose="05000000000000000000" pitchFamily="2" charset="2"/>
              </a:rPr>
              <a:t> in a 1d-minimization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much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much</a:t>
            </a:r>
            <a:r>
              <a:rPr lang="de-DE" dirty="0">
                <a:sym typeface="Wingdings" panose="05000000000000000000" pitchFamily="2" charset="2"/>
              </a:rPr>
              <a:t> simpler?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news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because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grid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not a </a:t>
            </a:r>
            <a:r>
              <a:rPr lang="de-DE" dirty="0" err="1">
                <a:sym typeface="Wingdings" panose="05000000000000000000" pitchFamily="2" charset="2"/>
              </a:rPr>
              <a:t>good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choice</a:t>
            </a:r>
            <a:r>
              <a:rPr lang="de-DE" dirty="0">
                <a:sym typeface="Wingdings" panose="05000000000000000000" pitchFamily="2" charset="2"/>
              </a:rPr>
              <a:t>, will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optimizers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? Can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find </a:t>
            </a:r>
            <a:r>
              <a:rPr lang="de-DE" dirty="0" err="1">
                <a:sym typeface="Wingdings" panose="05000000000000000000" pitchFamily="2" charset="2"/>
              </a:rPr>
              <a:t>good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positions</a:t>
            </a:r>
            <a:r>
              <a:rPr lang="de-DE" dirty="0">
                <a:sym typeface="Wingdings" panose="05000000000000000000" pitchFamily="2" charset="2"/>
              </a:rPr>
              <a:t> in all geometries?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big</a:t>
            </a:r>
            <a:r>
              <a:rPr lang="de-DE" dirty="0">
                <a:sym typeface="Wingdings" panose="05000000000000000000" pitchFamily="2" charset="2"/>
              </a:rPr>
              <a:t> deal, </a:t>
            </a:r>
            <a:r>
              <a:rPr lang="de-DE" dirty="0" err="1">
                <a:sym typeface="Wingdings" panose="05000000000000000000" pitchFamily="2" charset="2"/>
              </a:rPr>
              <a:t>because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do not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global </a:t>
            </a:r>
            <a:r>
              <a:rPr lang="de-DE" dirty="0" err="1">
                <a:sym typeface="Wingdings" panose="05000000000000000000" pitchFamily="2" charset="2"/>
              </a:rPr>
              <a:t>minimum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happy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local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321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7D59C1A-6CF1-453D-BB2F-F9C21C18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32514"/>
            <a:ext cx="6361650" cy="57254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FEEC68-E9CB-4242-BE11-53BD679A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grids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82694D4-5237-4B1C-ACF1-C2A574F23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987" y="1132515"/>
            <a:ext cx="6361650" cy="5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3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88245-EF1B-4128-9BC8-93AB2CCA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180" y="946194"/>
            <a:ext cx="1155164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Question: What is the gain of the special treatment for the inner mirrors?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D223CD-EDD8-45DB-B341-96A329FC2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62"/>
            <a:ext cx="9144000" cy="1655762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trouble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summarization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seperated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8CA74-5A47-40BB-BE72-82A5D4E8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40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1">
            <a:extLst>
              <a:ext uri="{FF2B5EF4-FFF2-40B4-BE49-F238E27FC236}">
                <a16:creationId xmlns:a16="http://schemas.microsoft.com/office/drawing/2014/main" id="{00E3A670-FC14-4C5B-B213-3A7D0914EF0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u="sng" dirty="0"/>
              <a:t>Wiener Filter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4CACFD-9577-4A75-AD89-FD945DCE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5349A8-6EFE-4A23-86CA-A5A2CB3A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3</a:t>
            </a:fld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7217E9B-0348-4C3F-8E24-2C234E2102E5}"/>
              </a:ext>
            </a:extLst>
          </p:cNvPr>
          <p:cNvGrpSpPr/>
          <p:nvPr/>
        </p:nvGrpSpPr>
        <p:grpSpPr>
          <a:xfrm>
            <a:off x="6288448" y="1073199"/>
            <a:ext cx="5689711" cy="5139802"/>
            <a:chOff x="6288448" y="1073199"/>
            <a:chExt cx="5689711" cy="513980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EF15E36-307B-47B4-A2DC-34A524C1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7484" b="7484"/>
            <a:stretch/>
          </p:blipFill>
          <p:spPr>
            <a:xfrm>
              <a:off x="6288448" y="1396447"/>
              <a:ext cx="5689711" cy="4397961"/>
            </a:xfrm>
            <a:prstGeom prst="rect">
              <a:avLst/>
            </a:prstGeom>
          </p:spPr>
        </p:pic>
        <p:sp>
          <p:nvSpPr>
            <p:cNvPr id="12" name="Pfeil: nach rechts 11">
              <a:extLst>
                <a:ext uri="{FF2B5EF4-FFF2-40B4-BE49-F238E27FC236}">
                  <a16:creationId xmlns:a16="http://schemas.microsoft.com/office/drawing/2014/main" id="{8BBA0CDD-1257-445A-A528-7DE84243A9AE}"/>
                </a:ext>
              </a:extLst>
            </p:cNvPr>
            <p:cNvSpPr/>
            <p:nvPr/>
          </p:nvSpPr>
          <p:spPr>
            <a:xfrm rot="3559846">
              <a:off x="9044439" y="1697222"/>
              <a:ext cx="978408" cy="484632"/>
            </a:xfrm>
            <a:prstGeom prst="rightArrow">
              <a:avLst>
                <a:gd name="adj1" fmla="val 37419"/>
                <a:gd name="adj2" fmla="val 650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10F1BDF3-48E2-432D-80E7-759EE4FBFAD1}"/>
                    </a:ext>
                  </a:extLst>
                </p:cNvPr>
                <p:cNvSpPr txBox="1"/>
                <p:nvPr/>
              </p:nvSpPr>
              <p:spPr>
                <a:xfrm>
                  <a:off x="8791724" y="1073199"/>
                  <a:ext cx="10414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000" dirty="0" err="1"/>
                    <a:t>signal</a:t>
                  </a:r>
                  <a:r>
                    <a:rPr lang="de-DE" sz="2000" dirty="0"/>
                    <a:t> </a:t>
                  </a:r>
                  <a14:m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10F1BDF3-48E2-432D-80E7-759EE4FBF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1724" y="1073199"/>
                  <a:ext cx="1041400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5848" t="-7576" b="-2575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8C6FCAFF-F950-492E-AB62-82165DF9E007}"/>
                </a:ext>
              </a:extLst>
            </p:cNvPr>
            <p:cNvSpPr/>
            <p:nvPr/>
          </p:nvSpPr>
          <p:spPr>
            <a:xfrm rot="18495851">
              <a:off x="8188176" y="5257364"/>
              <a:ext cx="978408" cy="484632"/>
            </a:xfrm>
            <a:prstGeom prst="rightArrow">
              <a:avLst>
                <a:gd name="adj1" fmla="val 37419"/>
                <a:gd name="adj2" fmla="val 6502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3D4E2EB-F338-49D2-8888-23F148AB27FB}"/>
                    </a:ext>
                  </a:extLst>
                </p:cNvPr>
                <p:cNvSpPr txBox="1"/>
                <p:nvPr/>
              </p:nvSpPr>
              <p:spPr>
                <a:xfrm>
                  <a:off x="7549164" y="5812891"/>
                  <a:ext cx="113282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000" dirty="0"/>
                    <a:t>data </a:t>
                  </a:r>
                  <a14:m>
                    <m:oMath xmlns:m="http://schemas.openxmlformats.org/officeDocument/2006/math"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de-DE" sz="2000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83D4E2EB-F338-49D2-8888-23F148AB2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9164" y="5812891"/>
                  <a:ext cx="1132823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5376" t="-9231" b="-2769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DF829A5-34E8-470C-937A-3D24CC691230}"/>
                  </a:ext>
                </a:extLst>
              </p:cNvPr>
              <p:cNvSpPr txBox="1"/>
              <p:nvPr/>
            </p:nvSpPr>
            <p:spPr>
              <a:xfrm>
                <a:off x="1106035" y="1495381"/>
                <a:ext cx="17522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/>
                  <a:t>Signal </a:t>
                </a:r>
                <a:r>
                  <a:rPr lang="de-DE" b="0" dirty="0" err="1"/>
                  <a:t>estimate</a:t>
                </a:r>
                <a:r>
                  <a:rPr lang="de-DE" b="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BDF829A5-34E8-470C-937A-3D24CC691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35" y="1495381"/>
                <a:ext cx="1752211" cy="553998"/>
              </a:xfrm>
              <a:prstGeom prst="rect">
                <a:avLst/>
              </a:prstGeom>
              <a:blipFill>
                <a:blip r:embed="rId6"/>
                <a:stretch>
                  <a:fillRect l="-7986" t="-14286" b="-32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0944A1C-2062-42DF-AAC4-D991309D4B9C}"/>
                  </a:ext>
                </a:extLst>
              </p:cNvPr>
              <p:cNvSpPr txBox="1"/>
              <p:nvPr/>
            </p:nvSpPr>
            <p:spPr>
              <a:xfrm>
                <a:off x="2947078" y="1685240"/>
                <a:ext cx="2414444" cy="364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="0" dirty="0" err="1"/>
                  <a:t>ith</a:t>
                </a:r>
                <a:r>
                  <a:rPr lang="de-DE" b="0" dirty="0"/>
                  <a:t>  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0944A1C-2062-42DF-AAC4-D991309D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078" y="1685240"/>
                <a:ext cx="2414444" cy="364139"/>
              </a:xfrm>
              <a:prstGeom prst="rect">
                <a:avLst/>
              </a:prstGeom>
              <a:blipFill>
                <a:blip r:embed="rId7"/>
                <a:stretch>
                  <a:fillRect l="-5793" t="-1667" r="-1259" b="-3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71DC2511-96C7-44D3-8CA9-3ECA3A8D225C}"/>
                  </a:ext>
                </a:extLst>
              </p:cNvPr>
              <p:cNvSpPr txBox="1"/>
              <p:nvPr/>
            </p:nvSpPr>
            <p:spPr>
              <a:xfrm>
                <a:off x="1083732" y="2385648"/>
                <a:ext cx="4432752" cy="5127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Residual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)≡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𝑑𝑑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71DC2511-96C7-44D3-8CA9-3ECA3A8D2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32" y="2385648"/>
                <a:ext cx="4432752" cy="512769"/>
              </a:xfrm>
              <a:prstGeom prst="rect">
                <a:avLst/>
              </a:prstGeom>
              <a:blipFill>
                <a:blip r:embed="rId8"/>
                <a:stretch>
                  <a:fillRect l="-3301" b="-10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8941660-267A-43D7-BE4D-EB5A7471EC58}"/>
              </a:ext>
            </a:extLst>
          </p:cNvPr>
          <p:cNvGrpSpPr/>
          <p:nvPr/>
        </p:nvGrpSpPr>
        <p:grpSpPr>
          <a:xfrm>
            <a:off x="1713203" y="2913947"/>
            <a:ext cx="3127053" cy="2511902"/>
            <a:chOff x="448733" y="3844448"/>
            <a:chExt cx="3127053" cy="2511902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D4F35EA3-5FE6-4AF9-B28B-A2F24E92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3" y="3844448"/>
              <a:ext cx="3011373" cy="2511902"/>
            </a:xfrm>
            <a:prstGeom prst="rect">
              <a:avLst/>
            </a:prstGeom>
          </p:spPr>
        </p:pic>
        <p:sp>
          <p:nvSpPr>
            <p:cNvPr id="22" name="Flussdiagramm: Verzweigung 21">
              <a:extLst>
                <a:ext uri="{FF2B5EF4-FFF2-40B4-BE49-F238E27FC236}">
                  <a16:creationId xmlns:a16="http://schemas.microsoft.com/office/drawing/2014/main" id="{0107DF99-B9B7-441E-9D7E-10E434996A38}"/>
                </a:ext>
              </a:extLst>
            </p:cNvPr>
            <p:cNvSpPr/>
            <p:nvPr/>
          </p:nvSpPr>
          <p:spPr>
            <a:xfrm>
              <a:off x="1363133" y="5484283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lussdiagramm: Verzweigung 22">
              <a:extLst>
                <a:ext uri="{FF2B5EF4-FFF2-40B4-BE49-F238E27FC236}">
                  <a16:creationId xmlns:a16="http://schemas.microsoft.com/office/drawing/2014/main" id="{93C254D6-E100-456C-99D1-2D508983E529}"/>
                </a:ext>
              </a:extLst>
            </p:cNvPr>
            <p:cNvSpPr/>
            <p:nvPr/>
          </p:nvSpPr>
          <p:spPr>
            <a:xfrm>
              <a:off x="448733" y="570484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Flussdiagramm: Verzweigung 23">
              <a:extLst>
                <a:ext uri="{FF2B5EF4-FFF2-40B4-BE49-F238E27FC236}">
                  <a16:creationId xmlns:a16="http://schemas.microsoft.com/office/drawing/2014/main" id="{9E56FA38-5FB2-4F53-8BEF-AC4D80178C68}"/>
                </a:ext>
              </a:extLst>
            </p:cNvPr>
            <p:cNvSpPr/>
            <p:nvPr/>
          </p:nvSpPr>
          <p:spPr>
            <a:xfrm>
              <a:off x="1083732" y="5959610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82C1D11-86C2-48B9-BDFE-24E8793F9FC8}"/>
                  </a:ext>
                </a:extLst>
              </p:cNvPr>
              <p:cNvSpPr txBox="1"/>
              <p:nvPr/>
            </p:nvSpPr>
            <p:spPr>
              <a:xfrm>
                <a:off x="1389969" y="5960810"/>
                <a:ext cx="3857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 err="1"/>
                  <a:t>Minimize</a:t>
                </a:r>
                <a:r>
                  <a:rPr lang="de-DE" b="0" dirty="0"/>
                  <a:t> </a:t>
                </a:r>
                <a:r>
                  <a:rPr lang="de-DE" b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four</a:t>
                </a:r>
                <a:r>
                  <a:rPr lang="de-DE" dirty="0"/>
                  <a:t> </a:t>
                </a:r>
                <a:r>
                  <a:rPr lang="de-DE" dirty="0" err="1"/>
                  <a:t>mirrors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82C1D11-86C2-48B9-BDFE-24E8793F9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69" y="5960810"/>
                <a:ext cx="3857210" cy="276999"/>
              </a:xfrm>
              <a:prstGeom prst="rect">
                <a:avLst/>
              </a:prstGeom>
              <a:blipFill>
                <a:blip r:embed="rId10"/>
                <a:stretch>
                  <a:fillRect l="-3633" t="-33333" r="-2844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feld 27">
            <a:extLst>
              <a:ext uri="{FF2B5EF4-FFF2-40B4-BE49-F238E27FC236}">
                <a16:creationId xmlns:a16="http://schemas.microsoft.com/office/drawing/2014/main" id="{4C8480A3-F705-464E-8568-2E195AD5405C}"/>
              </a:ext>
            </a:extLst>
          </p:cNvPr>
          <p:cNvSpPr txBox="1"/>
          <p:nvPr/>
        </p:nvSpPr>
        <p:spPr>
          <a:xfrm>
            <a:off x="1034368" y="5504074"/>
            <a:ext cx="529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Assumptions</a:t>
            </a:r>
            <a:r>
              <a:rPr lang="de-DE" dirty="0"/>
              <a:t>: </a:t>
            </a:r>
            <a:r>
              <a:rPr lang="de-DE" dirty="0" err="1"/>
              <a:t>homogeniety</a:t>
            </a:r>
            <a:r>
              <a:rPr lang="de-DE" dirty="0"/>
              <a:t>, </a:t>
            </a:r>
            <a:r>
              <a:rPr lang="de-DE" dirty="0" err="1"/>
              <a:t>isotropy</a:t>
            </a:r>
            <a:r>
              <a:rPr lang="de-DE" dirty="0"/>
              <a:t>,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waves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A340D7-5C84-468C-82D7-1F0C25F658CD}"/>
              </a:ext>
            </a:extLst>
          </p:cNvPr>
          <p:cNvSpPr txBox="1"/>
          <p:nvPr/>
        </p:nvSpPr>
        <p:spPr>
          <a:xfrm>
            <a:off x="301431" y="4993287"/>
            <a:ext cx="136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Joint Corner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3ADB2F8E-8463-4C5E-909F-FB191E5DA85F}"/>
              </a:ext>
            </a:extLst>
          </p:cNvPr>
          <p:cNvGraphicFramePr>
            <a:graphicFrameLocks noGrp="1"/>
          </p:cNvGraphicFramePr>
          <p:nvPr/>
        </p:nvGraphicFramePr>
        <p:xfrm>
          <a:off x="6191075" y="505267"/>
          <a:ext cx="5900945" cy="365760"/>
        </p:xfrm>
        <a:graphic>
          <a:graphicData uri="http://schemas.openxmlformats.org/drawingml/2006/table">
            <a:tbl>
              <a:tblPr/>
              <a:tblGrid>
                <a:gridCol w="5900945">
                  <a:extLst>
                    <a:ext uri="{9D8B030D-6E8A-4147-A177-3AD203B41FA5}">
                      <a16:colId xmlns:a16="http://schemas.microsoft.com/office/drawing/2014/main" val="4207552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sz="1800" b="0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Joint Corner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: F. </a:t>
                      </a:r>
                      <a:r>
                        <a:rPr lang="de-DE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Badaracco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 et al., </a:t>
                      </a:r>
                      <a:r>
                        <a:rPr lang="de-DE" b="0" u="none" strike="noStrike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arXiv:2310.05709</a:t>
                      </a:r>
                      <a:endParaRPr lang="de-DE" dirty="0">
                        <a:effectLst/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marR="412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055299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1A9908B0-DFC6-4A05-BA6F-A3DF23B2D1FA}"/>
              </a:ext>
            </a:extLst>
          </p:cNvPr>
          <p:cNvSpPr txBox="1"/>
          <p:nvPr/>
        </p:nvSpPr>
        <p:spPr>
          <a:xfrm>
            <a:off x="6191075" y="179735"/>
            <a:ext cx="62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>
                <a:ea typeface="Cambria" panose="02040503050406030204" pitchFamily="18" charset="0"/>
              </a:rPr>
              <a:t>One</a:t>
            </a:r>
            <a:r>
              <a:rPr lang="de-DE" u="sng" dirty="0">
                <a:ea typeface="Cambria" panose="02040503050406030204" pitchFamily="18" charset="0"/>
              </a:rPr>
              <a:t> Mirror</a:t>
            </a:r>
            <a:r>
              <a:rPr lang="de-DE" dirty="0">
                <a:ea typeface="Cambria" panose="02040503050406030204" pitchFamily="18" charset="0"/>
              </a:rPr>
              <a:t>: </a:t>
            </a:r>
            <a:r>
              <a:rPr lang="de-DE" b="0" u="none" strike="noStrike" dirty="0">
                <a:effectLst/>
                <a:ea typeface="Cambria" panose="02040503050406030204" pitchFamily="18" charset="0"/>
              </a:rPr>
              <a:t>F. </a:t>
            </a:r>
            <a:r>
              <a:rPr lang="de-DE" b="0" u="none" strike="noStrike" dirty="0" err="1">
                <a:effectLst/>
                <a:ea typeface="Cambria" panose="02040503050406030204" pitchFamily="18" charset="0"/>
              </a:rPr>
              <a:t>Badaracco</a:t>
            </a:r>
            <a:r>
              <a:rPr lang="de-DE" dirty="0">
                <a:ea typeface="Cambria" panose="02040503050406030204" pitchFamily="18" charset="0"/>
              </a:rPr>
              <a:t> &amp; J. Harms, </a:t>
            </a:r>
            <a:r>
              <a:rPr lang="de-DE" b="0" u="none" strike="noStrike" dirty="0">
                <a:effectLst/>
                <a:ea typeface="Cambria" panose="02040503050406030204" pitchFamily="18" charset="0"/>
              </a:rPr>
              <a:t>arXiv:1903.07936</a:t>
            </a:r>
            <a:endParaRPr lang="de-DE" dirty="0">
              <a:ea typeface="Cambria" panose="02040503050406030204" pitchFamily="18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0F5C5A-E7AD-4B8E-A1FC-FB1537CED853}"/>
              </a:ext>
            </a:extLst>
          </p:cNvPr>
          <p:cNvSpPr txBox="1"/>
          <p:nvPr/>
        </p:nvSpPr>
        <p:spPr>
          <a:xfrm>
            <a:off x="4161832" y="3270211"/>
            <a:ext cx="1356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Fabry-Perot-</a:t>
            </a:r>
            <a:r>
              <a:rPr lang="de-DE" dirty="0" err="1"/>
              <a:t>Cavity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E3E7797-AF33-471D-B041-DB18B8C26E3A}"/>
              </a:ext>
            </a:extLst>
          </p:cNvPr>
          <p:cNvCxnSpPr>
            <a:cxnSpLocks/>
          </p:cNvCxnSpPr>
          <p:nvPr/>
        </p:nvCxnSpPr>
        <p:spPr>
          <a:xfrm>
            <a:off x="3581400" y="3149379"/>
            <a:ext cx="819093" cy="133657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476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9E753DC-A858-40A3-9859-899465031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45" t="7622" r="7254" b="4394"/>
          <a:stretch/>
        </p:blipFill>
        <p:spPr>
          <a:xfrm>
            <a:off x="5880683" y="1501629"/>
            <a:ext cx="5972961" cy="535637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D38C73-1593-4513-BF4D-5E2C869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Treatment </a:t>
            </a:r>
            <a:r>
              <a:rPr lang="de-DE" u="sng" dirty="0" err="1"/>
              <a:t>of</a:t>
            </a:r>
            <a:r>
              <a:rPr lang="de-DE" u="sng" dirty="0"/>
              <a:t> in-</a:t>
            </a:r>
            <a:r>
              <a:rPr lang="de-DE" u="sng" dirty="0" err="1"/>
              <a:t>Mirrors</a:t>
            </a:r>
            <a:endParaRPr lang="de-DE" u="sng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0DCD8D-538B-44CC-B06C-5C90BCB6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30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EA0CB6B-F2F9-4DAD-A938-C38CD9C5DE93}"/>
              </a:ext>
            </a:extLst>
          </p:cNvPr>
          <p:cNvSpPr txBox="1"/>
          <p:nvPr/>
        </p:nvSpPr>
        <p:spPr>
          <a:xfrm>
            <a:off x="838200" y="1690688"/>
            <a:ext cx="35324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/>
              <a:t>Summarized</a:t>
            </a:r>
            <a:r>
              <a:rPr lang="de-DE" sz="2200" dirty="0"/>
              <a:t> in </a:t>
            </a:r>
            <a:r>
              <a:rPr lang="de-DE" sz="2200" dirty="0" err="1"/>
              <a:t>mirrors</a:t>
            </a:r>
            <a:endParaRPr lang="de-DE" sz="2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1DB43-C80A-4631-A3CE-E16FA2EB2275}"/>
              </a:ext>
            </a:extLst>
          </p:cNvPr>
          <p:cNvSpPr txBox="1"/>
          <p:nvPr/>
        </p:nvSpPr>
        <p:spPr>
          <a:xfrm>
            <a:off x="913701" y="6184261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CA1B2DF-EFCA-4D14-9361-F4849991D53A}"/>
              </a:ext>
            </a:extLst>
          </p:cNvPr>
          <p:cNvSpPr txBox="1"/>
          <p:nvPr/>
        </p:nvSpPr>
        <p:spPr>
          <a:xfrm>
            <a:off x="838200" y="2315359"/>
            <a:ext cx="42958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significant</a:t>
            </a:r>
            <a:r>
              <a:rPr lang="de-DE" sz="2400" dirty="0"/>
              <a:t> </a:t>
            </a:r>
            <a:r>
              <a:rPr lang="de-DE" sz="2400" dirty="0" err="1"/>
              <a:t>improvement</a:t>
            </a:r>
            <a:r>
              <a:rPr lang="de-DE" sz="2400" dirty="0"/>
              <a:t> </a:t>
            </a:r>
            <a:r>
              <a:rPr lang="de-DE" sz="2400" dirty="0" err="1"/>
              <a:t>gained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treating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inner</a:t>
            </a:r>
            <a:r>
              <a:rPr lang="de-DE" sz="2400" dirty="0"/>
              <a:t> </a:t>
            </a:r>
            <a:r>
              <a:rPr lang="de-DE" sz="2400" dirty="0" err="1"/>
              <a:t>mirrors</a:t>
            </a:r>
            <a:r>
              <a:rPr lang="de-DE" sz="2400" dirty="0"/>
              <a:t> </a:t>
            </a:r>
            <a:r>
              <a:rPr lang="de-DE" sz="2400" dirty="0" err="1"/>
              <a:t>differently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outer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Understanding and </a:t>
            </a:r>
            <a:r>
              <a:rPr lang="de-DE" sz="2400" dirty="0" err="1"/>
              <a:t>calculating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simpler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treating</a:t>
            </a:r>
            <a:r>
              <a:rPr lang="de-DE" sz="2400" dirty="0"/>
              <a:t> </a:t>
            </a:r>
            <a:r>
              <a:rPr lang="de-DE" sz="2400" dirty="0" err="1"/>
              <a:t>every</a:t>
            </a:r>
            <a:r>
              <a:rPr lang="de-DE" sz="2400" dirty="0"/>
              <a:t> </a:t>
            </a:r>
            <a:r>
              <a:rPr lang="de-DE" sz="2400" dirty="0" err="1"/>
              <a:t>mirror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any</a:t>
            </a:r>
            <a:r>
              <a:rPr lang="de-DE" sz="2400" dirty="0"/>
              <a:t> </a:t>
            </a:r>
            <a:r>
              <a:rPr lang="de-DE" sz="2400" dirty="0" err="1"/>
              <a:t>advantage</a:t>
            </a:r>
            <a:r>
              <a:rPr lang="de-DE" sz="2400" dirty="0"/>
              <a:t> I am </a:t>
            </a:r>
            <a:r>
              <a:rPr lang="de-DE" sz="2400" dirty="0" err="1"/>
              <a:t>missing</a:t>
            </a:r>
            <a:r>
              <a:rPr lang="de-DE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7113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9E753DC-A858-40A3-9859-899465031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8" t="7622" r="7875" b="4394"/>
          <a:stretch/>
        </p:blipFill>
        <p:spPr>
          <a:xfrm>
            <a:off x="5847126" y="1501629"/>
            <a:ext cx="5964573" cy="53563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D38C73-1593-4513-BF4D-5E2C869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Treatment </a:t>
            </a:r>
            <a:r>
              <a:rPr lang="de-DE" u="sng" dirty="0" err="1"/>
              <a:t>of</a:t>
            </a:r>
            <a:r>
              <a:rPr lang="de-DE" u="sng" dirty="0"/>
              <a:t> in-</a:t>
            </a:r>
            <a:r>
              <a:rPr lang="de-DE" u="sng" dirty="0" err="1"/>
              <a:t>Mirrors</a:t>
            </a:r>
            <a:endParaRPr lang="de-DE" u="sng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0DCD8D-538B-44CC-B06C-5C90BCB6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31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2C1718-0910-481C-8D56-23F83EE5339C}"/>
              </a:ext>
            </a:extLst>
          </p:cNvPr>
          <p:cNvSpPr txBox="1"/>
          <p:nvPr/>
        </p:nvSpPr>
        <p:spPr>
          <a:xfrm>
            <a:off x="838200" y="1690688"/>
            <a:ext cx="35324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/>
              <a:t>Divided</a:t>
            </a:r>
            <a:r>
              <a:rPr lang="de-DE" sz="2200" dirty="0"/>
              <a:t> in </a:t>
            </a:r>
            <a:r>
              <a:rPr lang="de-DE" sz="2200" dirty="0" err="1"/>
              <a:t>mirrors</a:t>
            </a:r>
            <a:endParaRPr lang="de-DE" sz="2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027D65-22CE-49A0-B405-907014374554}"/>
              </a:ext>
            </a:extLst>
          </p:cNvPr>
          <p:cNvSpPr txBox="1"/>
          <p:nvPr/>
        </p:nvSpPr>
        <p:spPr>
          <a:xfrm>
            <a:off x="913701" y="6184261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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6648F7-F763-4B12-99A1-8A4A1E0FA240}"/>
              </a:ext>
            </a:extLst>
          </p:cNvPr>
          <p:cNvSpPr txBox="1"/>
          <p:nvPr/>
        </p:nvSpPr>
        <p:spPr>
          <a:xfrm>
            <a:off x="838200" y="2315359"/>
            <a:ext cx="42958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significant</a:t>
            </a:r>
            <a:r>
              <a:rPr lang="de-DE" sz="2400" dirty="0"/>
              <a:t> </a:t>
            </a:r>
            <a:r>
              <a:rPr lang="de-DE" sz="2400" dirty="0" err="1"/>
              <a:t>improvement</a:t>
            </a:r>
            <a:r>
              <a:rPr lang="de-DE" sz="2400" dirty="0"/>
              <a:t> </a:t>
            </a:r>
            <a:r>
              <a:rPr lang="de-DE" sz="2400" dirty="0" err="1"/>
              <a:t>gained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treating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inner</a:t>
            </a:r>
            <a:r>
              <a:rPr lang="de-DE" sz="2400" dirty="0"/>
              <a:t> </a:t>
            </a:r>
            <a:r>
              <a:rPr lang="de-DE" sz="2400" dirty="0" err="1"/>
              <a:t>mirrors</a:t>
            </a:r>
            <a:r>
              <a:rPr lang="de-DE" sz="2400" dirty="0"/>
              <a:t> </a:t>
            </a:r>
            <a:r>
              <a:rPr lang="de-DE" sz="2400" dirty="0" err="1"/>
              <a:t>differently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outer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Understanding and </a:t>
            </a:r>
            <a:r>
              <a:rPr lang="de-DE" sz="2400" dirty="0" err="1"/>
              <a:t>calculating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simpler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treating</a:t>
            </a:r>
            <a:r>
              <a:rPr lang="de-DE" sz="2400" dirty="0"/>
              <a:t> </a:t>
            </a:r>
            <a:r>
              <a:rPr lang="de-DE" sz="2400" dirty="0" err="1"/>
              <a:t>every</a:t>
            </a:r>
            <a:r>
              <a:rPr lang="de-DE" sz="2400" dirty="0"/>
              <a:t> </a:t>
            </a:r>
            <a:r>
              <a:rPr lang="de-DE" sz="2400" dirty="0" err="1"/>
              <a:t>mirror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any</a:t>
            </a:r>
            <a:r>
              <a:rPr lang="de-DE" sz="2400" dirty="0"/>
              <a:t> </a:t>
            </a:r>
            <a:r>
              <a:rPr lang="de-DE" sz="2400" dirty="0" err="1"/>
              <a:t>advantage</a:t>
            </a:r>
            <a:r>
              <a:rPr lang="de-DE" sz="2400" dirty="0"/>
              <a:t> I am </a:t>
            </a:r>
            <a:r>
              <a:rPr lang="de-DE" sz="2400" dirty="0" err="1"/>
              <a:t>missing</a:t>
            </a:r>
            <a:r>
              <a:rPr lang="de-DE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2013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8C21CC-E07F-4E94-ACA8-3F6B42DB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f=10 Hz </a:t>
            </a:r>
            <a:r>
              <a:rPr lang="de-DE" dirty="0" err="1"/>
              <a:t>split</a:t>
            </a:r>
            <a:r>
              <a:rPr lang="de-DE" dirty="0"/>
              <a:t> in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5EC8F8-C946-48B4-9C17-A674A56BC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4207" y="1228505"/>
            <a:ext cx="6254994" cy="562949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5862C2-2922-474B-9A7B-3D159F4BC1B7}"/>
              </a:ext>
            </a:extLst>
          </p:cNvPr>
          <p:cNvSpPr txBox="1"/>
          <p:nvPr/>
        </p:nvSpPr>
        <p:spPr>
          <a:xfrm>
            <a:off x="8690462" y="324433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km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0BE51C-76C6-44EF-BE92-0DCB8BDA9B9E}"/>
              </a:ext>
            </a:extLst>
          </p:cNvPr>
          <p:cNvSpPr txBox="1"/>
          <p:nvPr/>
        </p:nvSpPr>
        <p:spPr>
          <a:xfrm>
            <a:off x="913701" y="6184261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8451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8C21CC-E07F-4E94-ACA8-3F6B42DB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f=10 Hz </a:t>
            </a:r>
            <a:r>
              <a:rPr lang="de-DE" dirty="0" err="1"/>
              <a:t>split</a:t>
            </a:r>
            <a:r>
              <a:rPr lang="de-DE" dirty="0"/>
              <a:t> in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5EC8F8-C946-48B4-9C17-A674A56BC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64207" y="1228505"/>
            <a:ext cx="6254994" cy="56294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5862C2-2922-474B-9A7B-3D159F4BC1B7}"/>
              </a:ext>
            </a:extLst>
          </p:cNvPr>
          <p:cNvSpPr txBox="1"/>
          <p:nvPr/>
        </p:nvSpPr>
        <p:spPr>
          <a:xfrm>
            <a:off x="8690462" y="324433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km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61C027-2625-4439-B6AB-E5EA92CD5343}"/>
              </a:ext>
            </a:extLst>
          </p:cNvPr>
          <p:cNvSpPr txBox="1"/>
          <p:nvPr/>
        </p:nvSpPr>
        <p:spPr>
          <a:xfrm>
            <a:off x="913701" y="6184261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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1070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88245-EF1B-4128-9BC8-93AB2CCA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180" y="946194"/>
            <a:ext cx="11551640" cy="2387600"/>
          </a:xfrm>
        </p:spPr>
        <p:txBody>
          <a:bodyPr>
            <a:normAutofit/>
          </a:bodyPr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Random </a:t>
            </a:r>
            <a:r>
              <a:rPr lang="de-DE" dirty="0" err="1"/>
              <a:t>positions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D223CD-EDD8-45DB-B341-96A329FC2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62"/>
            <a:ext cx="9144000" cy="1655762"/>
          </a:xfrm>
        </p:spPr>
        <p:txBody>
          <a:bodyPr/>
          <a:lstStyle/>
          <a:p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8CA74-5A47-40BB-BE72-82A5D4E8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864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27884-8D72-41E3-82D7-FF07BF0C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F50E8B-0161-4CC4-BF94-EBEAE6D70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90" y="95214"/>
            <a:ext cx="5985545" cy="53869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EED2D04-359C-4B8D-9CE3-B9C8E79C4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" y="3429000"/>
            <a:ext cx="3939937" cy="35459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0EBD9D-A80B-4824-97EB-1D96A15FA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39" y="3140471"/>
            <a:ext cx="3724893" cy="3352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8FE4B6A-53BA-4A9B-BDEB-DDB40F9991F3}"/>
                  </a:ext>
                </a:extLst>
              </p:cNvPr>
              <p:cNvSpPr txBox="1"/>
              <p:nvPr/>
            </p:nvSpPr>
            <p:spPr>
              <a:xfrm>
                <a:off x="9706062" y="2298583"/>
                <a:ext cx="13338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Hz</a:t>
                </a:r>
              </a:p>
              <a:p>
                <a:r>
                  <a:rPr lang="de-DE" dirty="0"/>
                  <a:t>SNR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8FE4B6A-53BA-4A9B-BDEB-DDB40F99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62" y="2298583"/>
                <a:ext cx="1333850" cy="923330"/>
              </a:xfrm>
              <a:prstGeom prst="rect">
                <a:avLst/>
              </a:prstGeom>
              <a:blipFill>
                <a:blip r:embed="rId5"/>
                <a:stretch>
                  <a:fillRect l="-3653" t="-3289" b="-19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>
            <a:extLst>
              <a:ext uri="{FF2B5EF4-FFF2-40B4-BE49-F238E27FC236}">
                <a16:creationId xmlns:a16="http://schemas.microsoft.com/office/drawing/2014/main" id="{D03E9ABC-F1D9-477B-A32C-0933E672FABB}"/>
              </a:ext>
            </a:extLst>
          </p:cNvPr>
          <p:cNvSpPr/>
          <p:nvPr/>
        </p:nvSpPr>
        <p:spPr>
          <a:xfrm>
            <a:off x="3439486" y="6425967"/>
            <a:ext cx="327171" cy="4320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403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8EC54-08B6-4F7F-8681-F70BBD8D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2Cylinder </a:t>
            </a:r>
            <a:r>
              <a:rPr lang="de-DE" dirty="0" err="1"/>
              <a:t>optimized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98AD30-8976-4F89-AAF7-7C0DF8466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93267" y="1346012"/>
            <a:ext cx="5910044" cy="53190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1AE16E3-1F07-45F1-9797-6E2691C0BAD4}"/>
              </a:ext>
            </a:extLst>
          </p:cNvPr>
          <p:cNvSpPr txBox="1"/>
          <p:nvPr/>
        </p:nvSpPr>
        <p:spPr>
          <a:xfrm>
            <a:off x="913701" y="6184261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138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8EC54-08B6-4F7F-8681-F70BBD8D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2Cylinder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98AD30-8976-4F89-AAF7-7C0DF8466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3267" y="1346012"/>
            <a:ext cx="5910044" cy="531904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4F6D788-7A62-4F12-9EFF-4201F97A47E0}"/>
              </a:ext>
            </a:extLst>
          </p:cNvPr>
          <p:cNvSpPr txBox="1"/>
          <p:nvPr/>
        </p:nvSpPr>
        <p:spPr>
          <a:xfrm>
            <a:off x="913701" y="6184261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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86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0362F97-47B7-4EFD-A938-86BA66BE8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77" y="1219200"/>
            <a:ext cx="6265333" cy="5638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04604E-BD84-4514-A827-E5FDF2FA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Volume (</a:t>
            </a:r>
            <a:r>
              <a:rPr lang="de-DE" dirty="0" err="1"/>
              <a:t>frequency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1383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86005DE-8980-4433-838A-135CD527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Further Info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6213186-A664-488D-B81F-3E66587392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87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26D76-6718-47AF-853E-60CB4F3F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Optimization</a:t>
            </a:r>
            <a:r>
              <a:rPr lang="de-DE" u="sng" dirty="0"/>
              <a:t> </a:t>
            </a:r>
            <a:r>
              <a:rPr lang="de-DE" u="sng" dirty="0" err="1"/>
              <a:t>Algorithm</a:t>
            </a:r>
            <a:endParaRPr lang="de-DE" u="sng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1A22EF-FE3A-44CD-9FCC-04701D2AA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650"/>
            <a:ext cx="6443444" cy="4647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 err="1">
                <a:sym typeface="Wingdings" panose="05000000000000000000" pitchFamily="2" charset="2"/>
              </a:rPr>
              <a:t>Particle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Swarm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Optimization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(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, fast and reliable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i="1" dirty="0">
                <a:sym typeface="Wingdings" panose="05000000000000000000" pitchFamily="2" charset="2"/>
              </a:rPr>
              <a:t>N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Parameter (benchmark </a:t>
            </a:r>
            <a:r>
              <a:rPr lang="de-DE" dirty="0" err="1"/>
              <a:t>value</a:t>
            </a:r>
            <a:r>
              <a:rPr lang="de-DE" dirty="0"/>
              <a:t>/</a:t>
            </a:r>
            <a:r>
              <a:rPr lang="de-DE" dirty="0" err="1"/>
              <a:t>range</a:t>
            </a:r>
            <a:r>
              <a:rPr lang="de-DE" dirty="0"/>
              <a:t>):</a:t>
            </a:r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Seismometers </a:t>
            </a:r>
            <a:r>
              <a:rPr lang="de-DE" i="1" dirty="0"/>
              <a:t>N </a:t>
            </a:r>
            <a:r>
              <a:rPr lang="de-DE" dirty="0"/>
              <a:t>(15/1-100)</a:t>
            </a:r>
          </a:p>
          <a:p>
            <a:r>
              <a:rPr lang="de-DE" dirty="0"/>
              <a:t>Signal-</a:t>
            </a:r>
            <a:r>
              <a:rPr lang="de-DE" dirty="0" err="1"/>
              <a:t>to</a:t>
            </a:r>
            <a:r>
              <a:rPr lang="de-DE" dirty="0"/>
              <a:t>-Noise-Ratio </a:t>
            </a:r>
            <a:r>
              <a:rPr lang="de-DE" dirty="0" err="1"/>
              <a:t>of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seismometers</a:t>
            </a:r>
            <a:r>
              <a:rPr lang="de-DE" dirty="0"/>
              <a:t> SNR (15/1-30)</a:t>
            </a:r>
          </a:p>
          <a:p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i="1" dirty="0"/>
              <a:t>f </a:t>
            </a:r>
            <a:r>
              <a:rPr lang="de-DE" dirty="0"/>
              <a:t>(1 Hz/1-20 Hz)</a:t>
            </a:r>
          </a:p>
          <a:p>
            <a:r>
              <a:rPr lang="de-DE" dirty="0"/>
              <a:t>Ratio </a:t>
            </a:r>
            <a:r>
              <a:rPr lang="de-DE" dirty="0" err="1"/>
              <a:t>of</a:t>
            </a:r>
            <a:r>
              <a:rPr lang="de-DE" dirty="0"/>
              <a:t> P- and S-</a:t>
            </a:r>
            <a:r>
              <a:rPr lang="de-DE" dirty="0" err="1"/>
              <a:t>waves</a:t>
            </a:r>
            <a:r>
              <a:rPr lang="de-DE" dirty="0"/>
              <a:t> </a:t>
            </a:r>
            <a:r>
              <a:rPr lang="de-DE" i="1" dirty="0"/>
              <a:t>p </a:t>
            </a:r>
            <a:r>
              <a:rPr lang="de-DE" dirty="0"/>
              <a:t>(0.2/0-1)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22280-8576-404D-8711-FAB37450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71B2F0-79D7-419B-A77C-916ABD8439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E9B2BF5-222A-4064-858F-6FE0D107A7AC}"/>
              </a:ext>
            </a:extLst>
          </p:cNvPr>
          <p:cNvGraphicFramePr>
            <a:graphicFrameLocks noGrp="1"/>
          </p:cNvGraphicFramePr>
          <p:nvPr/>
        </p:nvGraphicFramePr>
        <p:xfrm>
          <a:off x="7444176" y="236170"/>
          <a:ext cx="4755239" cy="365760"/>
        </p:xfrm>
        <a:graphic>
          <a:graphicData uri="http://schemas.openxmlformats.org/drawingml/2006/table">
            <a:tbl>
              <a:tblPr/>
              <a:tblGrid>
                <a:gridCol w="4755239">
                  <a:extLst>
                    <a:ext uri="{9D8B030D-6E8A-4147-A177-3AD203B41FA5}">
                      <a16:colId xmlns:a16="http://schemas.microsoft.com/office/drawing/2014/main" val="4207552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sz="1800" b="0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Original Code</a:t>
                      </a:r>
                      <a:r>
                        <a:rPr lang="de-D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+mn-cs"/>
                        </a:rPr>
                        <a:t>: </a:t>
                      </a:r>
                      <a:r>
                        <a:rPr lang="de-DE" b="0" u="none" strike="noStrike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arXiv:2310.05709</a:t>
                      </a:r>
                      <a:endParaRPr lang="de-DE" dirty="0">
                        <a:effectLst/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marR="412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055299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E4817E31-0707-4BCF-B36F-8A60580F3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6156" r="8611" b="7340"/>
          <a:stretch/>
        </p:blipFill>
        <p:spPr>
          <a:xfrm>
            <a:off x="7084892" y="1529650"/>
            <a:ext cx="4439158" cy="395494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B5B4EB8B-7A71-4B48-8AA7-D9DEE666087E}"/>
              </a:ext>
            </a:extLst>
          </p:cNvPr>
          <p:cNvSpPr/>
          <p:nvPr/>
        </p:nvSpPr>
        <p:spPr>
          <a:xfrm>
            <a:off x="8071497" y="5736586"/>
            <a:ext cx="75472" cy="755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BD4728D-927D-4F4C-8AF3-1FB4215EB6F0}"/>
              </a:ext>
            </a:extLst>
          </p:cNvPr>
          <p:cNvSpPr/>
          <p:nvPr/>
        </p:nvSpPr>
        <p:spPr>
          <a:xfrm>
            <a:off x="8071861" y="6033450"/>
            <a:ext cx="75472" cy="75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0C4B25E-AAA6-4B18-98C9-5FDDADAAD679}"/>
              </a:ext>
            </a:extLst>
          </p:cNvPr>
          <p:cNvSpPr txBox="1"/>
          <p:nvPr/>
        </p:nvSpPr>
        <p:spPr>
          <a:xfrm>
            <a:off x="8191418" y="5567800"/>
            <a:ext cx="145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seismometer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DCF140-FF6B-4D1A-853B-C6F8AFCAC5E9}"/>
              </a:ext>
            </a:extLst>
          </p:cNvPr>
          <p:cNvSpPr txBox="1"/>
          <p:nvPr/>
        </p:nvSpPr>
        <p:spPr>
          <a:xfrm>
            <a:off x="8191418" y="5864302"/>
            <a:ext cx="145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mirror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0974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93D5C-E208-416C-9704-F98CC8BA0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75" y="1106345"/>
            <a:ext cx="6305724" cy="56751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1CD04A-482B-46D9-A7F6-275D4D16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f=3 Hz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09FB36-E2C8-47DA-821F-CD563C95C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6276" y="1106345"/>
            <a:ext cx="6305724" cy="56751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CE4CCFA-616C-428B-973E-FC8F2D8EBCAC}"/>
              </a:ext>
            </a:extLst>
          </p:cNvPr>
          <p:cNvSpPr txBox="1"/>
          <p:nvPr/>
        </p:nvSpPr>
        <p:spPr>
          <a:xfrm flipH="1">
            <a:off x="3863565" y="2910048"/>
            <a:ext cx="113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 km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5811853-2C78-4009-84A0-10E2A075D9B0}"/>
              </a:ext>
            </a:extLst>
          </p:cNvPr>
          <p:cNvSpPr txBox="1"/>
          <p:nvPr/>
        </p:nvSpPr>
        <p:spPr>
          <a:xfrm>
            <a:off x="10044996" y="291004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km</a:t>
            </a:r>
          </a:p>
        </p:txBody>
      </p:sp>
    </p:spTree>
    <p:extLst>
      <p:ext uri="{BB962C8B-B14F-4D97-AF65-F5344CB8AC3E}">
        <p14:creationId xmlns:p14="http://schemas.microsoft.com/office/powerpoint/2010/main" val="3759058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93D5C-E208-416C-9704-F98CC8BA0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175" y="1106345"/>
            <a:ext cx="6305724" cy="56751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1CD04A-482B-46D9-A7F6-275D4D16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f=10 Hz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09FB36-E2C8-47DA-821F-CD563C95C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86276" y="1106345"/>
            <a:ext cx="6305724" cy="56751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CE4CCFA-616C-428B-973E-FC8F2D8EBCAC}"/>
              </a:ext>
            </a:extLst>
          </p:cNvPr>
          <p:cNvSpPr txBox="1"/>
          <p:nvPr/>
        </p:nvSpPr>
        <p:spPr>
          <a:xfrm flipH="1">
            <a:off x="3863565" y="2910048"/>
            <a:ext cx="113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 km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5811853-2C78-4009-84A0-10E2A075D9B0}"/>
              </a:ext>
            </a:extLst>
          </p:cNvPr>
          <p:cNvSpPr txBox="1"/>
          <p:nvPr/>
        </p:nvSpPr>
        <p:spPr>
          <a:xfrm>
            <a:off x="10044996" y="291004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km</a:t>
            </a:r>
          </a:p>
        </p:txBody>
      </p:sp>
    </p:spTree>
    <p:extLst>
      <p:ext uri="{BB962C8B-B14F-4D97-AF65-F5344CB8AC3E}">
        <p14:creationId xmlns:p14="http://schemas.microsoft.com/office/powerpoint/2010/main" val="3373124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3B0FCE8-4D53-4E70-AE9D-627568B9F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922864" y="970186"/>
            <a:ext cx="6346272" cy="57116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69B36BC-75E7-4819-84C2-3F7E46DA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</a:t>
            </a:r>
            <a:r>
              <a:rPr lang="de-DE" dirty="0" err="1"/>
              <a:t>Cylinder</a:t>
            </a:r>
            <a:r>
              <a:rPr lang="de-DE" dirty="0"/>
              <a:t> Reverse Tunnel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A2BBE3-C00B-471A-B3E0-754524922434}"/>
              </a:ext>
            </a:extLst>
          </p:cNvPr>
          <p:cNvSpPr txBox="1"/>
          <p:nvPr/>
        </p:nvSpPr>
        <p:spPr>
          <a:xfrm>
            <a:off x="913701" y="6184261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536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3B0FCE8-4D53-4E70-AE9D-627568B9F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922864" y="970186"/>
            <a:ext cx="6346272" cy="57116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69B36BC-75E7-4819-84C2-3F7E46DA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</a:t>
            </a:r>
            <a:r>
              <a:rPr lang="de-DE" dirty="0" err="1"/>
              <a:t>Cylinder</a:t>
            </a:r>
            <a:r>
              <a:rPr lang="de-DE" dirty="0"/>
              <a:t> Base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6079739-6CCC-46F4-8C64-3EAAC23A6135}"/>
              </a:ext>
            </a:extLst>
          </p:cNvPr>
          <p:cNvSpPr txBox="1"/>
          <p:nvPr/>
        </p:nvSpPr>
        <p:spPr>
          <a:xfrm>
            <a:off x="913701" y="6184261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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6103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3B0FCE8-4D53-4E70-AE9D-627568B9F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922864" y="970186"/>
            <a:ext cx="6346272" cy="57116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69B36BC-75E7-4819-84C2-3F7E46DA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</a:t>
            </a:r>
            <a:r>
              <a:rPr lang="de-DE" dirty="0" err="1"/>
              <a:t>Cylinder</a:t>
            </a:r>
            <a:r>
              <a:rPr lang="de-DE" dirty="0"/>
              <a:t> </a:t>
            </a:r>
            <a:r>
              <a:rPr lang="de-DE" dirty="0" err="1"/>
              <a:t>R_cavern</a:t>
            </a:r>
            <a:r>
              <a:rPr lang="de-DE" dirty="0"/>
              <a:t>=20m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0CF1EE7-D7E8-40FC-ADB7-1F930A1CC16F}"/>
              </a:ext>
            </a:extLst>
          </p:cNvPr>
          <p:cNvSpPr txBox="1"/>
          <p:nvPr/>
        </p:nvSpPr>
        <p:spPr>
          <a:xfrm>
            <a:off x="913701" y="6184261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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131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3B0FCE8-4D53-4E70-AE9D-627568B9F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922864" y="970186"/>
            <a:ext cx="6346271" cy="57116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69B36BC-75E7-4819-84C2-3F7E46DA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</a:t>
            </a:r>
            <a:r>
              <a:rPr lang="de-DE" dirty="0" err="1"/>
              <a:t>Cylinder</a:t>
            </a:r>
            <a:r>
              <a:rPr lang="de-DE" dirty="0"/>
              <a:t> </a:t>
            </a:r>
            <a:r>
              <a:rPr lang="de-DE" dirty="0" err="1"/>
              <a:t>R_cavern</a:t>
            </a:r>
            <a:r>
              <a:rPr lang="de-DE" dirty="0"/>
              <a:t>=5-20m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A4FB03-DDE5-42D7-BE2F-0899910F8A75}"/>
              </a:ext>
            </a:extLst>
          </p:cNvPr>
          <p:cNvSpPr txBox="1"/>
          <p:nvPr/>
        </p:nvSpPr>
        <p:spPr>
          <a:xfrm>
            <a:off x="9269135" y="2785145"/>
            <a:ext cx="2634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Volume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PSO </a:t>
            </a:r>
            <a:r>
              <a:rPr lang="de-DE" dirty="0" err="1"/>
              <a:t>avoids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3B85B1D-E740-4B72-A7CB-8BB4634847B7}"/>
              </a:ext>
            </a:extLst>
          </p:cNvPr>
          <p:cNvSpPr txBox="1"/>
          <p:nvPr/>
        </p:nvSpPr>
        <p:spPr>
          <a:xfrm>
            <a:off x="913701" y="6184261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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87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31979DB-B3E2-4112-914B-0B144A4E3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Old and New </a:t>
            </a:r>
            <a:r>
              <a:rPr lang="de-DE" dirty="0" err="1"/>
              <a:t>Slides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1ED9D1B-916E-4D83-9B89-74442A0E6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483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1DA13-E89B-45B6-B8FE-38DFC239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Particle</a:t>
            </a:r>
            <a:r>
              <a:rPr lang="de-DE" u="sng" dirty="0"/>
              <a:t> </a:t>
            </a:r>
            <a:r>
              <a:rPr lang="de-DE" u="sng" dirty="0" err="1"/>
              <a:t>Swarm</a:t>
            </a:r>
            <a:r>
              <a:rPr lang="de-DE" u="sng" dirty="0"/>
              <a:t> </a:t>
            </a:r>
            <a:r>
              <a:rPr lang="de-DE" u="sng" dirty="0" err="1"/>
              <a:t>Optimization</a:t>
            </a:r>
            <a:endParaRPr lang="de-DE" u="sng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CF8C75-1204-4747-B624-F3146F01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3C5C33-33E7-4B36-A1F3-9FA23C7E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47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73A750B-E6B1-4F73-B1BB-3C7DFA48F26C}"/>
              </a:ext>
            </a:extLst>
          </p:cNvPr>
          <p:cNvGrpSpPr/>
          <p:nvPr/>
        </p:nvGrpSpPr>
        <p:grpSpPr>
          <a:xfrm>
            <a:off x="838200" y="1606716"/>
            <a:ext cx="4667594" cy="752932"/>
            <a:chOff x="973123" y="1948048"/>
            <a:chExt cx="4667594" cy="752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FA57DBD0-3003-4843-A58A-6420702E1D3C}"/>
                    </a:ext>
                  </a:extLst>
                </p:cNvPr>
                <p:cNvSpPr txBox="1"/>
                <p:nvPr/>
              </p:nvSpPr>
              <p:spPr>
                <a:xfrm>
                  <a:off x="997073" y="2381662"/>
                  <a:ext cx="4643644" cy="3193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𝑝𝑏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𝑔𝑏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D55FCCB-DBE6-4901-A822-6817CCF42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073" y="2381662"/>
                  <a:ext cx="4643644" cy="319318"/>
                </a:xfrm>
                <a:prstGeom prst="rect">
                  <a:avLst/>
                </a:prstGeom>
                <a:blipFill>
                  <a:blip r:embed="rId3"/>
                  <a:stretch>
                    <a:fillRect t="-34615" r="-1969" b="-2692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E346F6-7902-4DD9-8A8B-5463729FFC78}"/>
                </a:ext>
              </a:extLst>
            </p:cNvPr>
            <p:cNvSpPr txBox="1"/>
            <p:nvPr/>
          </p:nvSpPr>
          <p:spPr>
            <a:xfrm>
              <a:off x="973123" y="1948048"/>
              <a:ext cx="2592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For</a:t>
              </a:r>
              <a:r>
                <a:rPr lang="de-DE" dirty="0"/>
                <a:t> </a:t>
              </a:r>
              <a:r>
                <a:rPr lang="de-DE" dirty="0" err="1"/>
                <a:t>each</a:t>
              </a:r>
              <a:r>
                <a:rPr lang="de-DE" dirty="0"/>
                <a:t> </a:t>
              </a:r>
              <a:r>
                <a:rPr lang="de-DE" dirty="0" err="1"/>
                <a:t>particle</a:t>
              </a:r>
              <a:r>
                <a:rPr lang="de-DE" dirty="0"/>
                <a:t>: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B1B5E546-BAF6-4251-8DBA-A05DA56D6D6F}"/>
              </a:ext>
            </a:extLst>
          </p:cNvPr>
          <p:cNvSpPr txBox="1"/>
          <p:nvPr/>
        </p:nvSpPr>
        <p:spPr>
          <a:xfrm>
            <a:off x="1367405" y="2913404"/>
            <a:ext cx="377504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Quick!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Works in high </a:t>
            </a:r>
            <a:r>
              <a:rPr lang="de-DE" sz="2200" dirty="0" err="1"/>
              <a:t>dimensions</a:t>
            </a:r>
            <a:endParaRPr lang="de-DE" sz="22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need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differentiability</a:t>
            </a:r>
            <a:r>
              <a:rPr lang="de-DE" sz="2200" dirty="0"/>
              <a:t>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sz="2200" dirty="0" err="1"/>
              <a:t>Finds</a:t>
            </a:r>
            <a:r>
              <a:rPr lang="de-DE" sz="2200" dirty="0"/>
              <a:t> </a:t>
            </a:r>
            <a:r>
              <a:rPr lang="de-DE" sz="2200" dirty="0" err="1"/>
              <a:t>good</a:t>
            </a:r>
            <a:r>
              <a:rPr lang="de-DE" sz="2200" dirty="0"/>
              <a:t> </a:t>
            </a:r>
            <a:r>
              <a:rPr lang="de-DE" sz="2200" dirty="0" err="1"/>
              <a:t>optima</a:t>
            </a:r>
            <a:r>
              <a:rPr lang="de-DE" sz="2200" dirty="0"/>
              <a:t>?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D2C6308-3979-41D3-9A00-C5F275E07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4989" r="6468" b="1897"/>
          <a:stretch/>
        </p:blipFill>
        <p:spPr>
          <a:xfrm>
            <a:off x="6384022" y="1615183"/>
            <a:ext cx="5243119" cy="425718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18685AA-2987-4D24-BF52-61B44F5FF23B}"/>
              </a:ext>
            </a:extLst>
          </p:cNvPr>
          <p:cNvSpPr txBox="1"/>
          <p:nvPr/>
        </p:nvSpPr>
        <p:spPr>
          <a:xfrm>
            <a:off x="383097" y="5673502"/>
            <a:ext cx="6000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Idea</a:t>
            </a:r>
            <a:r>
              <a:rPr lang="en-US" b="0" i="0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: J. Kennedy &amp; R. Eberhart</a:t>
            </a:r>
            <a:r>
              <a:rPr lang="en-US" dirty="0">
                <a:solidFill>
                  <a:srgbClr val="333333"/>
                </a:solidFill>
                <a:ea typeface="Cambria" panose="02040503050406030204" pitchFamily="18" charset="0"/>
              </a:rPr>
              <a:t>,</a:t>
            </a:r>
            <a:r>
              <a:rPr lang="en-US" b="0" i="0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 </a:t>
            </a:r>
            <a:r>
              <a:rPr lang="de-DE" b="0" i="1" dirty="0" err="1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Particle</a:t>
            </a:r>
            <a:r>
              <a:rPr lang="de-DE" b="0" i="1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 </a:t>
            </a:r>
            <a:r>
              <a:rPr lang="de-DE" b="0" i="1" dirty="0" err="1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swarm</a:t>
            </a:r>
            <a:r>
              <a:rPr lang="de-DE" b="0" i="1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 </a:t>
            </a:r>
            <a:r>
              <a:rPr lang="de-DE" b="0" i="1" dirty="0" err="1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optimization</a:t>
            </a:r>
            <a:r>
              <a:rPr lang="de-DE" b="0" i="1" dirty="0">
                <a:solidFill>
                  <a:srgbClr val="333333"/>
                </a:solidFill>
                <a:effectLst/>
                <a:ea typeface="Cambria" panose="02040503050406030204" pitchFamily="18" charset="0"/>
              </a:rPr>
              <a:t> </a:t>
            </a:r>
            <a:r>
              <a:rPr lang="de-DE" b="0" i="0" dirty="0">
                <a:solidFill>
                  <a:srgbClr val="333333"/>
                </a:solidFill>
                <a:effectLst/>
              </a:rPr>
              <a:t>(1995)</a:t>
            </a:r>
            <a:endParaRPr lang="de-DE" i="1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44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71FFE-4FD7-443A-8EFD-AA35DCA9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A7AD89-9F12-4807-9984-94EAD355E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02" y="1372858"/>
            <a:ext cx="5842932" cy="52586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E5C9AD-1FBE-4442-B297-916A2B3C0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372543"/>
            <a:ext cx="5842932" cy="52586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A8CF6F9-1D06-4B58-8CF1-560C15B8317B}"/>
              </a:ext>
            </a:extLst>
          </p:cNvPr>
          <p:cNvCxnSpPr/>
          <p:nvPr/>
        </p:nvCxnSpPr>
        <p:spPr>
          <a:xfrm>
            <a:off x="469783" y="5612235"/>
            <a:ext cx="612397" cy="35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4CF0CA2-7E73-4DCB-ACB3-4425ADF466B8}"/>
              </a:ext>
            </a:extLst>
          </p:cNvPr>
          <p:cNvCxnSpPr/>
          <p:nvPr/>
        </p:nvCxnSpPr>
        <p:spPr>
          <a:xfrm>
            <a:off x="6031684" y="5092117"/>
            <a:ext cx="494950" cy="52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522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1B720-84E9-4BFA-ADFA-AF24355E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Gain</a:t>
            </a:r>
            <a:r>
              <a:rPr lang="de-DE" u="sng" dirty="0"/>
              <a:t> </a:t>
            </a:r>
            <a:r>
              <a:rPr lang="de-DE" u="sng" dirty="0" err="1"/>
              <a:t>from</a:t>
            </a:r>
            <a:r>
              <a:rPr lang="de-DE" u="sng" dirty="0"/>
              <a:t> in-</a:t>
            </a:r>
            <a:r>
              <a:rPr lang="de-DE" u="sng" dirty="0" err="1"/>
              <a:t>Cavern</a:t>
            </a:r>
            <a:r>
              <a:rPr lang="de-DE" u="sng" dirty="0"/>
              <a:t> Seismometers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C3F7D7-18E2-4B9B-B59F-AF1EC09F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49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7B93A2-59F8-4F42-AD07-AF021F164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05" t="7829" r="7792" b="4220"/>
          <a:stretch/>
        </p:blipFill>
        <p:spPr>
          <a:xfrm>
            <a:off x="583078" y="1501629"/>
            <a:ext cx="3979818" cy="358786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0FE2B48-25F3-42F0-B437-5ED426438C36}"/>
              </a:ext>
            </a:extLst>
          </p:cNvPr>
          <p:cNvCxnSpPr>
            <a:cxnSpLocks/>
          </p:cNvCxnSpPr>
          <p:nvPr/>
        </p:nvCxnSpPr>
        <p:spPr>
          <a:xfrm>
            <a:off x="1623482" y="3873500"/>
            <a:ext cx="0" cy="114723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5E29F42D-13CA-41D4-AA18-50B10467804E}"/>
              </a:ext>
            </a:extLst>
          </p:cNvPr>
          <p:cNvSpPr txBox="1"/>
          <p:nvPr/>
        </p:nvSpPr>
        <p:spPr>
          <a:xfrm>
            <a:off x="924560" y="5089495"/>
            <a:ext cx="4070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Suppose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20 </a:t>
            </a:r>
            <a:r>
              <a:rPr lang="de-DE" dirty="0" err="1"/>
              <a:t>seismometers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boreholes</a:t>
            </a:r>
            <a:r>
              <a:rPr lang="de-DE" dirty="0"/>
              <a:t> will not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residual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strongly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…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D4AA98-2A7F-4FBB-8E42-F64D09149079}"/>
              </a:ext>
            </a:extLst>
          </p:cNvPr>
          <p:cNvSpPr txBox="1"/>
          <p:nvPr/>
        </p:nvSpPr>
        <p:spPr>
          <a:xfrm>
            <a:off x="5681133" y="1862667"/>
            <a:ext cx="54440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  <a:r>
              <a:rPr lang="de-DE" dirty="0" err="1"/>
              <a:t>then</a:t>
            </a:r>
            <a:r>
              <a:rPr lang="de-DE" dirty="0"/>
              <a:t>, in a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replace</a:t>
            </a:r>
            <a:r>
              <a:rPr lang="de-DE" dirty="0"/>
              <a:t> 1-3 </a:t>
            </a:r>
            <a:r>
              <a:rPr lang="de-DE" dirty="0" err="1"/>
              <a:t>boreholes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1-15 </a:t>
            </a:r>
            <a:r>
              <a:rPr lang="de-DE" dirty="0" err="1"/>
              <a:t>seismometers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cavern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residual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replace</a:t>
            </a:r>
            <a:r>
              <a:rPr lang="de-DE" dirty="0"/>
              <a:t> 3 </a:t>
            </a:r>
            <a:r>
              <a:rPr lang="de-DE" dirty="0" err="1"/>
              <a:t>boreholes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3 </a:t>
            </a:r>
            <a:r>
              <a:rPr lang="de-DE" dirty="0" err="1"/>
              <a:t>seismometers</a:t>
            </a:r>
            <a:r>
              <a:rPr lang="de-DE" dirty="0"/>
              <a:t> in-</a:t>
            </a:r>
            <a:r>
              <a:rPr lang="de-DE" dirty="0" err="1"/>
              <a:t>cavern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(This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-volume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17, 18 and 19 </a:t>
            </a:r>
            <a:r>
              <a:rPr lang="de-DE" dirty="0" err="1"/>
              <a:t>seismometers</a:t>
            </a:r>
            <a:r>
              <a:rPr lang="de-DE" dirty="0"/>
              <a:t> and </a:t>
            </a:r>
            <a:r>
              <a:rPr lang="de-DE" dirty="0" err="1"/>
              <a:t>adding</a:t>
            </a:r>
            <a:r>
              <a:rPr lang="de-DE" dirty="0"/>
              <a:t> additional in-</a:t>
            </a:r>
            <a:r>
              <a:rPr lang="de-DE" dirty="0" err="1"/>
              <a:t>cavern</a:t>
            </a:r>
            <a:r>
              <a:rPr lang="de-DE" dirty="0"/>
              <a:t> </a:t>
            </a:r>
            <a:r>
              <a:rPr lang="de-DE" dirty="0" err="1"/>
              <a:t>seismometers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</a:t>
            </a:r>
            <a:r>
              <a:rPr lang="de-DE" dirty="0" err="1"/>
              <a:t>recalculating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residual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and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20-seismometer </a:t>
            </a:r>
            <a:r>
              <a:rPr lang="de-DE" dirty="0" err="1"/>
              <a:t>optimization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Combined</a:t>
            </a:r>
            <a:r>
              <a:rPr lang="de-DE" dirty="0"/>
              <a:t> in-</a:t>
            </a:r>
            <a:r>
              <a:rPr lang="de-DE" dirty="0" err="1"/>
              <a:t>cavern</a:t>
            </a:r>
            <a:r>
              <a:rPr lang="de-DE" dirty="0"/>
              <a:t> and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regard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(€) will follow.</a:t>
            </a:r>
          </a:p>
        </p:txBody>
      </p:sp>
    </p:spTree>
    <p:extLst>
      <p:ext uri="{BB962C8B-B14F-4D97-AF65-F5344CB8AC3E}">
        <p14:creationId xmlns:p14="http://schemas.microsoft.com/office/powerpoint/2010/main" val="258860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88245-EF1B-4128-9BC8-93AB2CCA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619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Parameter Studies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D223CD-EDD8-45DB-B341-96A329FC2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62"/>
            <a:ext cx="9144000" cy="1655762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do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8CA74-5A47-40BB-BE72-82A5D4E8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392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4E6EA11-F6EF-4880-9F92-C53BB81B7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29" y="2584010"/>
            <a:ext cx="4236440" cy="42279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95D6EED-0C14-46E7-9A05-3F7059ECF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Ongoing</a:t>
            </a:r>
            <a:r>
              <a:rPr lang="de-DE" u="sng" dirty="0"/>
              <a:t> Work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DF78AD-247D-434E-BA39-74BB683198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5"/>
          <a:stretch/>
        </p:blipFill>
        <p:spPr>
          <a:xfrm>
            <a:off x="67677" y="2663743"/>
            <a:ext cx="3894723" cy="40684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E2AB84D-09C1-4DA0-B52C-DA2A05EE8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8005653" y="2773311"/>
            <a:ext cx="4064346" cy="39973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EF66AF-8BE9-4B5D-AF62-7AD3D381C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33" y="1563151"/>
            <a:ext cx="11099334" cy="4227917"/>
          </a:xfrm>
        </p:spPr>
        <p:txBody>
          <a:bodyPr/>
          <a:lstStyle/>
          <a:p>
            <a:r>
              <a:rPr lang="de-DE" dirty="0"/>
              <a:t>Real-time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Newtonian</a:t>
            </a:r>
            <a:r>
              <a:rPr lang="de-DE" dirty="0"/>
              <a:t> Noise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,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analytic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fr-FR" dirty="0">
                <a:hlinkClick r:id="rId5"/>
              </a:rPr>
              <a:t>https://github.com/lc316353/ET-NN-Mitigation/blob/main/fullanimation3D4_29.gif</a:t>
            </a:r>
            <a:r>
              <a:rPr lang="de-DE" dirty="0"/>
              <a:t> 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40E4918-D7F1-455A-A712-8DF93DEF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21B4A-E405-4BED-A33E-0B1CB530387B}" type="slidenum">
              <a:rPr lang="de-DE" smtClean="0"/>
              <a:t>50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A98305-44EB-45F8-8A90-E3D8DB20C8BF}"/>
              </a:ext>
            </a:extLst>
          </p:cNvPr>
          <p:cNvSpPr txBox="1"/>
          <p:nvPr/>
        </p:nvSpPr>
        <p:spPr>
          <a:xfrm>
            <a:off x="5092117" y="302004"/>
            <a:ext cx="3313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Simulation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fluctuations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 </a:t>
            </a:r>
            <a:r>
              <a:rPr lang="de-DE" dirty="0" err="1"/>
              <a:t>waves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, time-limited </a:t>
            </a:r>
            <a:r>
              <a:rPr lang="de-DE" dirty="0" err="1"/>
              <a:t>sources</a:t>
            </a:r>
            <a:endParaRPr lang="de-DE" dirty="0"/>
          </a:p>
          <a:p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E7055CE-DE79-4592-BF0A-8E951ED05131}"/>
              </a:ext>
            </a:extLst>
          </p:cNvPr>
          <p:cNvGrpSpPr/>
          <p:nvPr/>
        </p:nvGrpSpPr>
        <p:grpSpPr>
          <a:xfrm>
            <a:off x="8852641" y="125807"/>
            <a:ext cx="3207170" cy="1333838"/>
            <a:chOff x="8852641" y="125807"/>
            <a:chExt cx="3207170" cy="1333838"/>
          </a:xfrm>
        </p:grpSpPr>
        <p:sp>
          <p:nvSpPr>
            <p:cNvPr id="12" name="Flussdiagramm: Verzweigung 11">
              <a:extLst>
                <a:ext uri="{FF2B5EF4-FFF2-40B4-BE49-F238E27FC236}">
                  <a16:creationId xmlns:a16="http://schemas.microsoft.com/office/drawing/2014/main" id="{653F7238-8EBA-468B-AD9D-42D17B7C9EC8}"/>
                </a:ext>
              </a:extLst>
            </p:cNvPr>
            <p:cNvSpPr/>
            <p:nvPr/>
          </p:nvSpPr>
          <p:spPr>
            <a:xfrm>
              <a:off x="8897019" y="252295"/>
              <a:ext cx="110066" cy="2794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0E65077-4217-4E6B-9492-B38370169774}"/>
                </a:ext>
              </a:extLst>
            </p:cNvPr>
            <p:cNvSpPr txBox="1"/>
            <p:nvPr/>
          </p:nvSpPr>
          <p:spPr>
            <a:xfrm>
              <a:off x="9195009" y="125807"/>
              <a:ext cx="2450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Seismometer </a:t>
              </a:r>
              <a:r>
                <a:rPr lang="de-DE" dirty="0" err="1"/>
                <a:t>projection</a:t>
              </a:r>
              <a:r>
                <a:rPr lang="de-DE" dirty="0"/>
                <a:t> in z=0-plane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450B16D-C00E-48FD-AA9B-4EDDE6D96480}"/>
                </a:ext>
              </a:extLst>
            </p:cNvPr>
            <p:cNvSpPr/>
            <p:nvPr/>
          </p:nvSpPr>
          <p:spPr>
            <a:xfrm>
              <a:off x="8852642" y="798662"/>
              <a:ext cx="209018" cy="221782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8939E44-1D53-4B3D-9840-A234D957F1B6}"/>
                </a:ext>
              </a:extLst>
            </p:cNvPr>
            <p:cNvSpPr txBox="1"/>
            <p:nvPr/>
          </p:nvSpPr>
          <p:spPr>
            <a:xfrm>
              <a:off x="9195009" y="731613"/>
              <a:ext cx="1325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Cavern</a:t>
              </a:r>
              <a:endParaRPr lang="de-DE" dirty="0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1AADB77-7BD9-4BA1-8BF2-09935AE5664D}"/>
                </a:ext>
              </a:extLst>
            </p:cNvPr>
            <p:cNvCxnSpPr/>
            <p:nvPr/>
          </p:nvCxnSpPr>
          <p:spPr>
            <a:xfrm>
              <a:off x="8852641" y="1274979"/>
              <a:ext cx="29157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45DE779-F8E8-4CBD-A73E-E6C3F1CFA83A}"/>
                </a:ext>
              </a:extLst>
            </p:cNvPr>
            <p:cNvSpPr txBox="1"/>
            <p:nvPr/>
          </p:nvSpPr>
          <p:spPr>
            <a:xfrm>
              <a:off x="9195009" y="1090313"/>
              <a:ext cx="2864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Force on </a:t>
              </a:r>
              <a:r>
                <a:rPr lang="de-DE" dirty="0" err="1"/>
                <a:t>mirror</a:t>
              </a:r>
              <a:r>
                <a:rPr lang="de-DE" dirty="0"/>
                <a:t> (x-</a:t>
              </a:r>
              <a:r>
                <a:rPr lang="de-DE" dirty="0" err="1"/>
                <a:t>direction</a:t>
              </a:r>
              <a:r>
                <a:rPr lang="de-DE" dirty="0"/>
                <a:t>)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B877479D-5626-43B9-A881-2C91E8DD8B30}"/>
              </a:ext>
            </a:extLst>
          </p:cNvPr>
          <p:cNvSpPr/>
          <p:nvPr/>
        </p:nvSpPr>
        <p:spPr>
          <a:xfrm>
            <a:off x="4889634" y="125807"/>
            <a:ext cx="7214164" cy="133383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B0F4B38-2ED0-4875-BC06-0E6E8DEF1D05}"/>
              </a:ext>
            </a:extLst>
          </p:cNvPr>
          <p:cNvSpPr/>
          <p:nvPr/>
        </p:nvSpPr>
        <p:spPr>
          <a:xfrm>
            <a:off x="241300" y="3098408"/>
            <a:ext cx="1936750" cy="171422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54497A1-D27A-4CBD-A3C4-904659071CB3}"/>
              </a:ext>
            </a:extLst>
          </p:cNvPr>
          <p:cNvSpPr txBox="1"/>
          <p:nvPr/>
        </p:nvSpPr>
        <p:spPr>
          <a:xfrm>
            <a:off x="465667" y="6519333"/>
            <a:ext cx="309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Exemplary</a:t>
            </a:r>
            <a:r>
              <a:rPr lang="de-DE" dirty="0"/>
              <a:t> </a:t>
            </a:r>
            <a:r>
              <a:rPr lang="de-DE" dirty="0" err="1"/>
              <a:t>seismometer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BAC9C6-EBCA-4E46-A7DB-983C12FFDC75}"/>
              </a:ext>
            </a:extLst>
          </p:cNvPr>
          <p:cNvSpPr/>
          <p:nvPr/>
        </p:nvSpPr>
        <p:spPr>
          <a:xfrm>
            <a:off x="270932" y="4885267"/>
            <a:ext cx="3648605" cy="160760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5C9B556-1B0A-462B-8ACB-EF142C979AAB}"/>
              </a:ext>
            </a:extLst>
          </p:cNvPr>
          <p:cNvSpPr/>
          <p:nvPr/>
        </p:nvSpPr>
        <p:spPr>
          <a:xfrm>
            <a:off x="465666" y="6565510"/>
            <a:ext cx="2917031" cy="28634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9074971-4FBD-4A37-92E3-6BEFD81993BD}"/>
              </a:ext>
            </a:extLst>
          </p:cNvPr>
          <p:cNvSpPr txBox="1"/>
          <p:nvPr/>
        </p:nvSpPr>
        <p:spPr>
          <a:xfrm>
            <a:off x="3714134" y="6494026"/>
            <a:ext cx="853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WF*</a:t>
            </a:r>
            <a:r>
              <a:rPr lang="de-DE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seismometer</a:t>
            </a:r>
            <a:r>
              <a:rPr lang="de-D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data</a:t>
            </a:r>
            <a:r>
              <a:rPr lang="de-DE" dirty="0"/>
              <a:t> (WF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correlations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simulations</a:t>
            </a:r>
            <a:r>
              <a:rPr lang="de-DE" dirty="0"/>
              <a:t>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B418FDA-1846-4B69-84DD-F2EB94420528}"/>
              </a:ext>
            </a:extLst>
          </p:cNvPr>
          <p:cNvSpPr/>
          <p:nvPr/>
        </p:nvSpPr>
        <p:spPr>
          <a:xfrm>
            <a:off x="3231864" y="3260725"/>
            <a:ext cx="482270" cy="762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12AC5FC-6EDA-4B42-8089-3EFE3C680C18}"/>
              </a:ext>
            </a:extLst>
          </p:cNvPr>
          <p:cNvSpPr/>
          <p:nvPr/>
        </p:nvSpPr>
        <p:spPr>
          <a:xfrm>
            <a:off x="3714134" y="6565510"/>
            <a:ext cx="8174654" cy="2393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145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0B8E6-3EED-470D-91DD-09C6E3EA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JAX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6E1EFB-16EB-4960-B701-A88295BE0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088" y="1324837"/>
            <a:ext cx="5817765" cy="523598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59BF53-4A4F-4992-A30C-D526CA876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4147" y="1324837"/>
            <a:ext cx="5742264" cy="516803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B337971-F860-477F-A6C3-51D8FA2A3B86}"/>
              </a:ext>
            </a:extLst>
          </p:cNvPr>
          <p:cNvSpPr txBox="1"/>
          <p:nvPr/>
        </p:nvSpPr>
        <p:spPr>
          <a:xfrm>
            <a:off x="3505201" y="365125"/>
            <a:ext cx="8221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max</a:t>
            </a:r>
            <a:r>
              <a:rPr lang="de-DE" sz="2400" dirty="0"/>
              <a:t>(R)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 err="1">
                <a:sym typeface="Wingdings" panose="05000000000000000000" pitchFamily="2" charset="2"/>
              </a:rPr>
              <a:t>mean</a:t>
            </a:r>
            <a:r>
              <a:rPr lang="de-DE" sz="2400" dirty="0">
                <a:sym typeface="Wingdings" panose="05000000000000000000" pitchFamily="2" charset="2"/>
              </a:rPr>
              <a:t>(R) </a:t>
            </a:r>
            <a:r>
              <a:rPr lang="de-DE" sz="2400" dirty="0" err="1">
                <a:sym typeface="Wingdings" panose="05000000000000000000" pitchFamily="2" charset="2"/>
              </a:rPr>
              <a:t>leads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to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differentiability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problem</a:t>
            </a:r>
            <a:endParaRPr lang="de-DE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JAX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efficiently</a:t>
            </a:r>
            <a:r>
              <a:rPr lang="de-DE" sz="2400" dirty="0"/>
              <a:t> </a:t>
            </a:r>
            <a:r>
              <a:rPr lang="de-DE" sz="2400" dirty="0" err="1"/>
              <a:t>calculate</a:t>
            </a:r>
            <a:r>
              <a:rPr lang="de-DE" sz="2400" dirty="0"/>
              <a:t> derivatives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Optimize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ADAM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0F0FEA3-AA50-4404-8878-0597935A359A}"/>
              </a:ext>
            </a:extLst>
          </p:cNvPr>
          <p:cNvSpPr txBox="1"/>
          <p:nvPr/>
        </p:nvSpPr>
        <p:spPr>
          <a:xfrm>
            <a:off x="2726422" y="2785145"/>
            <a:ext cx="2021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stochasticity</a:t>
            </a:r>
            <a:r>
              <a:rPr lang="de-DE" dirty="0"/>
              <a:t> ADAM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minima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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A8C5CD9-8D35-4AEA-9170-ED3D6621F042}"/>
                  </a:ext>
                </a:extLst>
              </p:cNvPr>
              <p:cNvSpPr txBox="1"/>
              <p:nvPr/>
            </p:nvSpPr>
            <p:spPr>
              <a:xfrm>
                <a:off x="4748169" y="6308209"/>
                <a:ext cx="3750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de-DE" dirty="0"/>
                  <a:t> Hz, SNR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A8C5CD9-8D35-4AEA-9170-ED3D6621F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169" y="6308209"/>
                <a:ext cx="3750055" cy="369332"/>
              </a:xfrm>
              <a:prstGeom prst="rect">
                <a:avLst/>
              </a:prstGeom>
              <a:blipFill>
                <a:blip r:embed="rId6"/>
                <a:stretch>
                  <a:fillRect l="-488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68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F747938A-23A6-4A86-AC61-9593D573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04" y="1132620"/>
            <a:ext cx="6265528" cy="501242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E32CDC5-135C-4BFF-8C9E-0FA800738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0708" y="1132620"/>
            <a:ext cx="6265528" cy="50124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9DB164-8E0A-4458-B55A-17DDC85A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Boundary </a:t>
            </a:r>
            <a:r>
              <a:rPr lang="de-DE" u="sng" dirty="0" err="1"/>
              <a:t>Dependency</a:t>
            </a:r>
            <a:endParaRPr lang="de-DE" u="sng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D00D3C-5663-413B-9320-CEC38D90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6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A8038D2-CB91-46B0-881F-5B44BCD31246}"/>
              </a:ext>
            </a:extLst>
          </p:cNvPr>
          <p:cNvSpPr txBox="1"/>
          <p:nvPr/>
        </p:nvSpPr>
        <p:spPr>
          <a:xfrm>
            <a:off x="1486251" y="5842333"/>
            <a:ext cx="921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Seismometers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space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predict</a:t>
            </a:r>
            <a:r>
              <a:rPr lang="de-DE" sz="2400" dirty="0"/>
              <a:t> </a:t>
            </a:r>
            <a:r>
              <a:rPr lang="de-DE" sz="2400" dirty="0" err="1"/>
              <a:t>low</a:t>
            </a:r>
            <a:r>
              <a:rPr lang="de-DE" sz="2400" dirty="0"/>
              <a:t> </a:t>
            </a:r>
            <a:r>
              <a:rPr lang="de-DE" sz="2400" dirty="0" err="1"/>
              <a:t>frequency</a:t>
            </a:r>
            <a:r>
              <a:rPr lang="de-DE" sz="2400" dirty="0"/>
              <a:t> </a:t>
            </a:r>
            <a:r>
              <a:rPr lang="de-DE" sz="2400" dirty="0" err="1"/>
              <a:t>Newtonian</a:t>
            </a:r>
            <a:r>
              <a:rPr lang="de-DE" sz="2400" dirty="0"/>
              <a:t> Noise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2C7F06E-96EF-42E3-8FFA-9E3E19CA515D}"/>
              </a:ext>
            </a:extLst>
          </p:cNvPr>
          <p:cNvSpPr/>
          <p:nvPr/>
        </p:nvSpPr>
        <p:spPr>
          <a:xfrm>
            <a:off x="4471935" y="1494356"/>
            <a:ext cx="436228" cy="329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858E0DE-6245-4B9C-A165-6D14E42E2155}"/>
              </a:ext>
            </a:extLst>
          </p:cNvPr>
          <p:cNvSpPr/>
          <p:nvPr/>
        </p:nvSpPr>
        <p:spPr>
          <a:xfrm>
            <a:off x="10109106" y="1494356"/>
            <a:ext cx="436228" cy="329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1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F747938A-23A6-4A86-AC61-9593D573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04" y="1132620"/>
            <a:ext cx="6265528" cy="501242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E32CDC5-135C-4BFF-8C9E-0FA800738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0708" y="1132620"/>
            <a:ext cx="6265528" cy="50124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9DB164-8E0A-4458-B55A-17DDC85A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Boundary </a:t>
            </a:r>
            <a:r>
              <a:rPr lang="de-DE" u="sng" dirty="0" err="1"/>
              <a:t>Dependency</a:t>
            </a:r>
            <a:endParaRPr lang="de-DE" u="sng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D00D3C-5663-413B-9320-CEC38D90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7</a:t>
            </a:fld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96F999A-8F8F-4EA8-882F-BD5A169A811C}"/>
              </a:ext>
            </a:extLst>
          </p:cNvPr>
          <p:cNvCxnSpPr>
            <a:cxnSpLocks/>
          </p:cNvCxnSpPr>
          <p:nvPr/>
        </p:nvCxnSpPr>
        <p:spPr>
          <a:xfrm>
            <a:off x="5817715" y="3044630"/>
            <a:ext cx="0" cy="38437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40508B3-9456-451A-90A7-8DAB362E405D}"/>
              </a:ext>
            </a:extLst>
          </p:cNvPr>
          <p:cNvCxnSpPr>
            <a:cxnSpLocks/>
          </p:cNvCxnSpPr>
          <p:nvPr/>
        </p:nvCxnSpPr>
        <p:spPr>
          <a:xfrm>
            <a:off x="11489094" y="2659310"/>
            <a:ext cx="0" cy="6770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A8038D2-CB91-46B0-881F-5B44BCD31246}"/>
              </a:ext>
            </a:extLst>
          </p:cNvPr>
          <p:cNvSpPr txBox="1"/>
          <p:nvPr/>
        </p:nvSpPr>
        <p:spPr>
          <a:xfrm>
            <a:off x="1486251" y="5842333"/>
            <a:ext cx="921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Seismometers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space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predict</a:t>
            </a:r>
            <a:r>
              <a:rPr lang="de-DE" sz="2400" dirty="0"/>
              <a:t> </a:t>
            </a:r>
            <a:r>
              <a:rPr lang="de-DE" sz="2400" dirty="0" err="1"/>
              <a:t>low</a:t>
            </a:r>
            <a:r>
              <a:rPr lang="de-DE" sz="2400" dirty="0"/>
              <a:t> </a:t>
            </a:r>
            <a:r>
              <a:rPr lang="de-DE" sz="2400" dirty="0" err="1"/>
              <a:t>frequency</a:t>
            </a:r>
            <a:r>
              <a:rPr lang="de-DE" sz="2400" dirty="0"/>
              <a:t> </a:t>
            </a:r>
            <a:r>
              <a:rPr lang="de-DE" sz="2400" dirty="0" err="1"/>
              <a:t>Newtonian</a:t>
            </a:r>
            <a:r>
              <a:rPr lang="de-DE" sz="2400" dirty="0"/>
              <a:t> Noise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2C7F06E-96EF-42E3-8FFA-9E3E19CA515D}"/>
              </a:ext>
            </a:extLst>
          </p:cNvPr>
          <p:cNvSpPr/>
          <p:nvPr/>
        </p:nvSpPr>
        <p:spPr>
          <a:xfrm>
            <a:off x="4471935" y="1494356"/>
            <a:ext cx="436228" cy="329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1CB088-360D-4B1F-875F-74AA017CFA78}"/>
              </a:ext>
            </a:extLst>
          </p:cNvPr>
          <p:cNvSpPr txBox="1"/>
          <p:nvPr/>
        </p:nvSpPr>
        <p:spPr>
          <a:xfrm>
            <a:off x="6650754" y="163780"/>
            <a:ext cx="437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Larger </a:t>
            </a:r>
            <a:r>
              <a:rPr lang="de-DE" dirty="0" err="1"/>
              <a:t>spread</a:t>
            </a:r>
            <a:r>
              <a:rPr lang="de-DE" dirty="0"/>
              <a:t> and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residuals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PSO in larger </a:t>
            </a:r>
            <a:r>
              <a:rPr lang="de-DE" dirty="0" err="1"/>
              <a:t>volume</a:t>
            </a:r>
            <a:r>
              <a:rPr lang="de-DE" dirty="0"/>
              <a:t>…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D64FE0B-19D8-4312-83D2-CFA0C3D05728}"/>
              </a:ext>
            </a:extLst>
          </p:cNvPr>
          <p:cNvSpPr/>
          <p:nvPr/>
        </p:nvSpPr>
        <p:spPr>
          <a:xfrm>
            <a:off x="10109106" y="1494356"/>
            <a:ext cx="436228" cy="329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89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F747938A-23A6-4A86-AC61-9593D573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04" y="1132620"/>
            <a:ext cx="6265528" cy="501242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E32CDC5-135C-4BFF-8C9E-0FA800738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0708" y="1132620"/>
            <a:ext cx="6265528" cy="50124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9DB164-8E0A-4458-B55A-17DDC85A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Boundary </a:t>
            </a:r>
            <a:r>
              <a:rPr lang="de-DE" u="sng" dirty="0" err="1"/>
              <a:t>Dependency</a:t>
            </a:r>
            <a:endParaRPr lang="de-DE" u="sng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D00D3C-5663-413B-9320-CEC38D90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8</a:t>
            </a:fld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40508B3-9456-451A-90A7-8DAB362E405D}"/>
              </a:ext>
            </a:extLst>
          </p:cNvPr>
          <p:cNvCxnSpPr>
            <a:cxnSpLocks/>
          </p:cNvCxnSpPr>
          <p:nvPr/>
        </p:nvCxnSpPr>
        <p:spPr>
          <a:xfrm>
            <a:off x="11489094" y="2659310"/>
            <a:ext cx="0" cy="6770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440BDE7-A458-4604-B37C-FCCCB87BC632}"/>
              </a:ext>
            </a:extLst>
          </p:cNvPr>
          <p:cNvCxnSpPr>
            <a:cxnSpLocks/>
          </p:cNvCxnSpPr>
          <p:nvPr/>
        </p:nvCxnSpPr>
        <p:spPr>
          <a:xfrm>
            <a:off x="582621" y="1461662"/>
            <a:ext cx="451380" cy="458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732563F-4776-4BF8-BBBC-CF89EA117A7A}"/>
              </a:ext>
            </a:extLst>
          </p:cNvPr>
          <p:cNvCxnSpPr>
            <a:cxnSpLocks/>
          </p:cNvCxnSpPr>
          <p:nvPr/>
        </p:nvCxnSpPr>
        <p:spPr>
          <a:xfrm>
            <a:off x="6199374" y="1950130"/>
            <a:ext cx="451380" cy="458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A8038D2-CB91-46B0-881F-5B44BCD31246}"/>
              </a:ext>
            </a:extLst>
          </p:cNvPr>
          <p:cNvSpPr txBox="1"/>
          <p:nvPr/>
        </p:nvSpPr>
        <p:spPr>
          <a:xfrm>
            <a:off x="1486251" y="5842333"/>
            <a:ext cx="921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Seismometers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space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predict</a:t>
            </a:r>
            <a:r>
              <a:rPr lang="de-DE" sz="2400" dirty="0"/>
              <a:t> </a:t>
            </a:r>
            <a:r>
              <a:rPr lang="de-DE" sz="2400" dirty="0" err="1"/>
              <a:t>low</a:t>
            </a:r>
            <a:r>
              <a:rPr lang="de-DE" sz="2400" dirty="0"/>
              <a:t> </a:t>
            </a:r>
            <a:r>
              <a:rPr lang="de-DE" sz="2400" dirty="0" err="1"/>
              <a:t>frequency</a:t>
            </a:r>
            <a:r>
              <a:rPr lang="de-DE" sz="2400" dirty="0"/>
              <a:t> </a:t>
            </a:r>
            <a:r>
              <a:rPr lang="de-DE" sz="2400" dirty="0" err="1"/>
              <a:t>Newtonian</a:t>
            </a:r>
            <a:r>
              <a:rPr lang="de-DE" sz="2400" dirty="0"/>
              <a:t> Noise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2C7F06E-96EF-42E3-8FFA-9E3E19CA515D}"/>
              </a:ext>
            </a:extLst>
          </p:cNvPr>
          <p:cNvSpPr/>
          <p:nvPr/>
        </p:nvSpPr>
        <p:spPr>
          <a:xfrm>
            <a:off x="4471935" y="1492682"/>
            <a:ext cx="436228" cy="329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1CB088-360D-4B1F-875F-74AA017CFA78}"/>
              </a:ext>
            </a:extLst>
          </p:cNvPr>
          <p:cNvSpPr txBox="1"/>
          <p:nvPr/>
        </p:nvSpPr>
        <p:spPr>
          <a:xfrm>
            <a:off x="6650754" y="163780"/>
            <a:ext cx="437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Larger </a:t>
            </a:r>
            <a:r>
              <a:rPr lang="de-DE" dirty="0" err="1"/>
              <a:t>spread</a:t>
            </a:r>
            <a:r>
              <a:rPr lang="de-DE" dirty="0"/>
              <a:t> and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residuals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PSO in larger </a:t>
            </a:r>
            <a:r>
              <a:rPr lang="de-DE" dirty="0" err="1"/>
              <a:t>volume</a:t>
            </a:r>
            <a:r>
              <a:rPr lang="de-DE" dirty="0"/>
              <a:t>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D596B6-72C5-43B2-9F08-BA3C9796B5F1}"/>
              </a:ext>
            </a:extLst>
          </p:cNvPr>
          <p:cNvSpPr txBox="1"/>
          <p:nvPr/>
        </p:nvSpPr>
        <p:spPr>
          <a:xfrm>
            <a:off x="3195581" y="4211273"/>
            <a:ext cx="3209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 but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frequencies</a:t>
            </a:r>
            <a:r>
              <a:rPr lang="de-DE" dirty="0"/>
              <a:t> =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wavelengths</a:t>
            </a:r>
            <a:r>
              <a:rPr lang="de-DE" dirty="0"/>
              <a:t> (residual </a:t>
            </a:r>
            <a:r>
              <a:rPr lang="de-DE" dirty="0" err="1"/>
              <a:t>worsens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&lt;</a:t>
            </a:r>
            <a:r>
              <a:rPr lang="de-DE" dirty="0" err="1"/>
              <a:t>wavelength</a:t>
            </a:r>
            <a:r>
              <a:rPr lang="de-DE" dirty="0"/>
              <a:t>/4)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B54DE8D-FA20-4255-974A-FA6CC04B481F}"/>
              </a:ext>
            </a:extLst>
          </p:cNvPr>
          <p:cNvSpPr/>
          <p:nvPr/>
        </p:nvSpPr>
        <p:spPr>
          <a:xfrm>
            <a:off x="10109106" y="1494356"/>
            <a:ext cx="436228" cy="329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7781B7A-1728-4049-A11B-3F8F160DAFD7}"/>
              </a:ext>
            </a:extLst>
          </p:cNvPr>
          <p:cNvCxnSpPr>
            <a:cxnSpLocks/>
          </p:cNvCxnSpPr>
          <p:nvPr/>
        </p:nvCxnSpPr>
        <p:spPr>
          <a:xfrm>
            <a:off x="5817715" y="3044630"/>
            <a:ext cx="0" cy="38437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07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075142C1-5CC1-4D7B-B882-69DFD8354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3098" y="1027906"/>
            <a:ext cx="5842932" cy="52586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08EC38-7530-4439-BAF9-2AB2DE22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 err="1"/>
              <a:t>Frequency</a:t>
            </a:r>
            <a:r>
              <a:rPr lang="de-DE" u="sng" dirty="0"/>
              <a:t> </a:t>
            </a:r>
            <a:r>
              <a:rPr lang="de-DE" u="sng" dirty="0" err="1"/>
              <a:t>Dependency</a:t>
            </a:r>
            <a:endParaRPr lang="de-DE" u="sng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07F7A-548F-40F8-8469-6457B4F5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07.03.2024 | Patrick Schillings | T95.8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916B13-6B74-4605-AAF7-0E63825F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B2F0-79D7-419B-A77C-916ABD843931}" type="slidenum">
              <a:rPr lang="de-DE" smtClean="0"/>
              <a:t>9</a:t>
            </a:fld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011F347-721C-4B2A-B2A5-01C22BF40EBF}"/>
              </a:ext>
            </a:extLst>
          </p:cNvPr>
          <p:cNvGrpSpPr/>
          <p:nvPr/>
        </p:nvGrpSpPr>
        <p:grpSpPr>
          <a:xfrm>
            <a:off x="8409263" y="282590"/>
            <a:ext cx="3243045" cy="2749084"/>
            <a:chOff x="2430060" y="1468072"/>
            <a:chExt cx="5763936" cy="4888278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014E05A-7F12-481A-857A-0A705543B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0"/>
            <a:stretch/>
          </p:blipFill>
          <p:spPr>
            <a:xfrm>
              <a:off x="2504113" y="1468072"/>
              <a:ext cx="5689883" cy="466106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63FD46E-B254-4479-B91B-C85787D84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84"/>
            <a:stretch/>
          </p:blipFill>
          <p:spPr>
            <a:xfrm>
              <a:off x="2430060" y="6136122"/>
              <a:ext cx="5689885" cy="220228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C3D38E94-7F15-426A-8AB5-ACBD0E3B0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3215178" y="5970700"/>
              <a:ext cx="210428" cy="165422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13F81AC-9CC8-4F23-9297-DF5B50BBF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5515015" y="5964993"/>
              <a:ext cx="210428" cy="165422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718CD80A-9EDA-44CB-96BF-7730B351F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6" t="14139" r="90037" b="82390"/>
            <a:stretch/>
          </p:blipFill>
          <p:spPr>
            <a:xfrm>
              <a:off x="7829717" y="5964994"/>
              <a:ext cx="210428" cy="165422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AD32675-386C-4C49-BE7A-48C3496FE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3" t="11847" r="86342" b="85012"/>
            <a:stretch/>
          </p:blipFill>
          <p:spPr>
            <a:xfrm>
              <a:off x="5711154" y="5850117"/>
              <a:ext cx="57779" cy="147043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AF019615-BFFF-422B-9E05-94955982B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8" t="30734" r="86096" b="67247"/>
            <a:stretch/>
          </p:blipFill>
          <p:spPr>
            <a:xfrm>
              <a:off x="8019150" y="5883381"/>
              <a:ext cx="79801" cy="9889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B7BF57A-E64E-4043-84C4-F20CA2E85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9" t="94586" r="82873" b="3772"/>
            <a:stretch/>
          </p:blipFill>
          <p:spPr>
            <a:xfrm rot="10800000">
              <a:off x="3393771" y="5909233"/>
              <a:ext cx="77833" cy="78261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197EFCB5-C7F2-4B9E-BB80-EF7C56A19B5E}"/>
              </a:ext>
            </a:extLst>
          </p:cNvPr>
          <p:cNvSpPr txBox="1"/>
          <p:nvPr/>
        </p:nvSpPr>
        <p:spPr>
          <a:xfrm>
            <a:off x="7249521" y="3723957"/>
            <a:ext cx="4783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Depends</a:t>
            </a:r>
            <a:r>
              <a:rPr lang="de-DE" sz="2400" dirty="0"/>
              <a:t> </a:t>
            </a:r>
            <a:r>
              <a:rPr lang="de-DE" sz="2400" dirty="0" err="1"/>
              <a:t>strongly</a:t>
            </a:r>
            <a:r>
              <a:rPr lang="de-DE" sz="2400" dirty="0"/>
              <a:t> on </a:t>
            </a:r>
            <a:r>
              <a:rPr lang="de-DE" sz="2400" dirty="0" err="1"/>
              <a:t>actual</a:t>
            </a:r>
            <a:r>
              <a:rPr lang="de-DE" sz="2400" dirty="0"/>
              <a:t> </a:t>
            </a:r>
            <a:r>
              <a:rPr lang="de-DE" sz="2400" dirty="0" err="1"/>
              <a:t>seismometer</a:t>
            </a:r>
            <a:r>
              <a:rPr lang="de-DE" sz="2400" dirty="0"/>
              <a:t> </a:t>
            </a:r>
            <a:r>
              <a:rPr lang="de-DE" sz="2400" dirty="0" err="1"/>
              <a:t>positions</a:t>
            </a:r>
            <a:endParaRPr lang="de-DE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21E559C-D03F-4F97-99D7-371603908A99}"/>
              </a:ext>
            </a:extLst>
          </p:cNvPr>
          <p:cNvSpPr txBox="1"/>
          <p:nvPr/>
        </p:nvSpPr>
        <p:spPr>
          <a:xfrm rot="16200000">
            <a:off x="10079944" y="922622"/>
            <a:ext cx="3310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u="none" strike="noStrike" dirty="0">
                <a:solidFill>
                  <a:schemeClr val="bg1">
                    <a:lumMod val="50000"/>
                  </a:schemeClr>
                </a:solidFill>
                <a:effectLst/>
                <a:ea typeface="Cambria" panose="02040503050406030204" pitchFamily="18" charset="0"/>
              </a:rPr>
              <a:t>Hild et al., arXiv:1012.0908</a:t>
            </a:r>
            <a:endParaRPr lang="de-DE" sz="1600" dirty="0">
              <a:solidFill>
                <a:schemeClr val="bg1">
                  <a:lumMod val="50000"/>
                </a:schemeClr>
              </a:solidFill>
              <a:effectLst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455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1626</Words>
  <Application>Microsoft Office PowerPoint</Application>
  <PresentationFormat>Breitbild</PresentationFormat>
  <Paragraphs>273</Paragraphs>
  <Slides>51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60" baseType="lpstr">
      <vt:lpstr>Adobe Clean DC</vt:lpstr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Office</vt:lpstr>
      <vt:lpstr>Seismometer Position Optimization Studies for Newtonian Noise Mitigation</vt:lpstr>
      <vt:lpstr>The Setup</vt:lpstr>
      <vt:lpstr>PowerPoint-Präsentation</vt:lpstr>
      <vt:lpstr>Optimization Algorithm</vt:lpstr>
      <vt:lpstr>Parameter Studies</vt:lpstr>
      <vt:lpstr>Boundary Dependency</vt:lpstr>
      <vt:lpstr>Boundary Dependency</vt:lpstr>
      <vt:lpstr>Boundary Dependency</vt:lpstr>
      <vt:lpstr>Frequency Dependency</vt:lpstr>
      <vt:lpstr>Frequency Dependency</vt:lpstr>
      <vt:lpstr>p Dependency</vt:lpstr>
      <vt:lpstr>SNR Dependency</vt:lpstr>
      <vt:lpstr>Dependence on Number of Seismometers</vt:lpstr>
      <vt:lpstr>Dependence on Number of Seismometers</vt:lpstr>
      <vt:lpstr>In-Tunnel Optimization</vt:lpstr>
      <vt:lpstr>Two-Cylinder-Model</vt:lpstr>
      <vt:lpstr>…for Different Frequencies</vt:lpstr>
      <vt:lpstr>…for Different Tunnel Radii</vt:lpstr>
      <vt:lpstr>Gain from in-Tunnel Optimization</vt:lpstr>
      <vt:lpstr>Simulations</vt:lpstr>
      <vt:lpstr>Seismic Simulation</vt:lpstr>
      <vt:lpstr>Summary</vt:lpstr>
      <vt:lpstr>Backup</vt:lpstr>
      <vt:lpstr>LBFGS-Results</vt:lpstr>
      <vt:lpstr>Confidence for Analytical Results</vt:lpstr>
      <vt:lpstr>Question: Limit of optimization?</vt:lpstr>
      <vt:lpstr>Performance of a simple grid</vt:lpstr>
      <vt:lpstr>Additional grids</vt:lpstr>
      <vt:lpstr>Question: What is the gain of the special treatment for the inner mirrors?</vt:lpstr>
      <vt:lpstr>Treatment of in-Mirrors</vt:lpstr>
      <vt:lpstr>Treatment of in-Mirrors</vt:lpstr>
      <vt:lpstr>f=10 Hz split in</vt:lpstr>
      <vt:lpstr>f=10 Hz split in</vt:lpstr>
      <vt:lpstr>Comparison with Random positions</vt:lpstr>
      <vt:lpstr>Random</vt:lpstr>
      <vt:lpstr>2Cylinder optimized</vt:lpstr>
      <vt:lpstr>Random 2Cylinder</vt:lpstr>
      <vt:lpstr>Random Volume (frequency)</vt:lpstr>
      <vt:lpstr>Further Info</vt:lpstr>
      <vt:lpstr>f=3 Hz</vt:lpstr>
      <vt:lpstr>f=10 Hz</vt:lpstr>
      <vt:lpstr>2 Cylinder Reverse Tunnel</vt:lpstr>
      <vt:lpstr>2 Cylinder Base</vt:lpstr>
      <vt:lpstr>2 Cylinder R_cavern=20m</vt:lpstr>
      <vt:lpstr>2 Cylinder R_cavern=5-20m</vt:lpstr>
      <vt:lpstr>Old and New Slides</vt:lpstr>
      <vt:lpstr>Particle Swarm Optimization</vt:lpstr>
      <vt:lpstr>More frequency generalization</vt:lpstr>
      <vt:lpstr>Gain from in-Cavern Seismometers</vt:lpstr>
      <vt:lpstr>Ongoing Work</vt:lpstr>
      <vt:lpstr>JAX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Seismometer Position Optimization Studies</dc:title>
  <dc:creator>schillings</dc:creator>
  <cp:lastModifiedBy>schillings</cp:lastModifiedBy>
  <cp:revision>72</cp:revision>
  <dcterms:created xsi:type="dcterms:W3CDTF">2024-04-19T13:59:46Z</dcterms:created>
  <dcterms:modified xsi:type="dcterms:W3CDTF">2024-06-14T08:45:26Z</dcterms:modified>
</cp:coreProperties>
</file>